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348" r:id="rId5"/>
    <p:sldId id="310" r:id="rId6"/>
    <p:sldId id="266" r:id="rId7"/>
    <p:sldId id="311" r:id="rId8"/>
    <p:sldId id="322" r:id="rId9"/>
    <p:sldId id="312" r:id="rId10"/>
    <p:sldId id="313" r:id="rId11"/>
    <p:sldId id="315" r:id="rId12"/>
    <p:sldId id="316" r:id="rId13"/>
    <p:sldId id="317" r:id="rId14"/>
    <p:sldId id="321" r:id="rId15"/>
    <p:sldId id="343" r:id="rId16"/>
    <p:sldId id="319" r:id="rId17"/>
    <p:sldId id="320" r:id="rId18"/>
    <p:sldId id="323" r:id="rId19"/>
    <p:sldId id="324" r:id="rId20"/>
    <p:sldId id="325" r:id="rId21"/>
    <p:sldId id="328" r:id="rId22"/>
    <p:sldId id="326" r:id="rId23"/>
    <p:sldId id="330" r:id="rId24"/>
    <p:sldId id="349" r:id="rId25"/>
    <p:sldId id="327" r:id="rId26"/>
    <p:sldId id="331" r:id="rId27"/>
    <p:sldId id="332" r:id="rId28"/>
    <p:sldId id="314" r:id="rId29"/>
    <p:sldId id="333" r:id="rId30"/>
    <p:sldId id="337" r:id="rId31"/>
    <p:sldId id="338" r:id="rId32"/>
    <p:sldId id="340" r:id="rId33"/>
    <p:sldId id="341" r:id="rId34"/>
    <p:sldId id="342" r:id="rId35"/>
    <p:sldId id="334" r:id="rId36"/>
    <p:sldId id="335" r:id="rId37"/>
    <p:sldId id="344" r:id="rId38"/>
    <p:sldId id="347" r:id="rId39"/>
    <p:sldId id="345" r:id="rId40"/>
    <p:sldId id="336" r:id="rId41"/>
    <p:sldId id="34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9" autoAdjust="0"/>
  </p:normalViewPr>
  <p:slideViewPr>
    <p:cSldViewPr snapToGrid="0">
      <p:cViewPr varScale="1">
        <p:scale>
          <a:sx n="87" d="100"/>
          <a:sy n="87" d="100"/>
        </p:scale>
        <p:origin x="38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3.xml"/><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3130063"/>
            <a:ext cx="5098310" cy="3156437"/>
          </a:xfrm>
        </p:spPr>
        <p:txBody>
          <a:bodyPr>
            <a:normAutofit fontScale="90000"/>
          </a:bodyPr>
          <a:lstStyle/>
          <a:p>
            <a:r>
              <a:rPr lang="en-US" dirty="0"/>
              <a:t>Azure</a:t>
            </a:r>
            <a:br>
              <a:rPr lang="en-US" dirty="0"/>
            </a:br>
            <a:r>
              <a:rPr lang="en-US" dirty="0"/>
              <a:t>Live Session</a:t>
            </a:r>
            <a:br>
              <a:rPr lang="en-US" dirty="0"/>
            </a:br>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140403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b="1" dirty="0"/>
              <a:t>Cloud Computing Deployment Models</a:t>
            </a:r>
            <a:endParaRPr lang="en-US" dirty="0"/>
          </a:p>
        </p:txBody>
      </p:sp>
      <p:sp>
        <p:nvSpPr>
          <p:cNvPr id="4" name="Content Placeholder 2">
            <a:extLst>
              <a:ext uri="{FF2B5EF4-FFF2-40B4-BE49-F238E27FC236}">
                <a16:creationId xmlns:a16="http://schemas.microsoft.com/office/drawing/2014/main" id="{7DC0EC12-502E-43AE-80DB-19FFFBD8E550}"/>
              </a:ext>
            </a:extLst>
          </p:cNvPr>
          <p:cNvSpPr>
            <a:spLocks noGrp="1"/>
          </p:cNvSpPr>
          <p:nvPr>
            <p:ph idx="1"/>
          </p:nvPr>
        </p:nvSpPr>
        <p:spPr>
          <a:xfrm>
            <a:off x="1097280" y="2108201"/>
            <a:ext cx="10058400" cy="4204676"/>
          </a:xfrm>
        </p:spPr>
        <p:txBody>
          <a:bodyPr>
            <a:normAutofit lnSpcReduction="10000"/>
          </a:bodyPr>
          <a:lstStyle/>
          <a:p>
            <a:pPr lvl="1" algn="just">
              <a:lnSpc>
                <a:spcPct val="160000"/>
              </a:lnSpc>
              <a:buClr>
                <a:srgbClr val="FF0000"/>
              </a:buClr>
              <a:buFont typeface="Wingdings" panose="05000000000000000000" pitchFamily="2" charset="2"/>
              <a:buChar char="§"/>
            </a:pPr>
            <a:r>
              <a:rPr lang="en-US" sz="1900" b="1" dirty="0">
                <a:latin typeface="+mj-lt"/>
              </a:rPr>
              <a:t>Hybrid cloud - </a:t>
            </a:r>
            <a:r>
              <a:rPr lang="en-US" sz="1900" dirty="0">
                <a:latin typeface="+mj-lt"/>
              </a:rPr>
              <a:t>In a hybrid cloud, an organization makes use of interconnected private and public cloud infrastructure. Many organizations make use of this model when they need to scale up their IT infrastructure rapidly, such as when leveraging public clouds to supplement the capacity available within a private cloud. For example, if an online retailer needs more computing resources to run its Web applications during the holiday season it may attain those resources via public clouds.</a:t>
            </a:r>
          </a:p>
          <a:p>
            <a:pPr lvl="1" algn="just">
              <a:lnSpc>
                <a:spcPct val="160000"/>
              </a:lnSpc>
              <a:buClr>
                <a:srgbClr val="FF0000"/>
              </a:buClr>
              <a:buFont typeface="Wingdings" panose="05000000000000000000" pitchFamily="2" charset="2"/>
              <a:buChar char="§"/>
            </a:pPr>
            <a:r>
              <a:rPr lang="en-US" sz="1900" b="1" dirty="0">
                <a:latin typeface="+mj-lt"/>
              </a:rPr>
              <a:t>Community cloud - </a:t>
            </a:r>
            <a:r>
              <a:rPr lang="en-US" sz="1900" dirty="0">
                <a:latin typeface="+mj-lt"/>
              </a:rPr>
              <a:t>This deployment model supports multiple organizations sharing computing resources that are part of a community; examples include universities cooperating in certain areas of research, or police departments within a county or state sharing computing resources. Access to a community cloud environment is typically restricted to the members of the community.</a:t>
            </a:r>
          </a:p>
        </p:txBody>
      </p:sp>
      <p:pic>
        <p:nvPicPr>
          <p:cNvPr id="6" name="Picture 5">
            <a:extLst>
              <a:ext uri="{FF2B5EF4-FFF2-40B4-BE49-F238E27FC236}">
                <a16:creationId xmlns:a16="http://schemas.microsoft.com/office/drawing/2014/main" id="{329E5D7A-E615-432E-BF61-474B6CB68BB4}"/>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235259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4">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E5D7A-E615-432E-BF61-474B6CB68BB4}"/>
              </a:ext>
            </a:extLst>
          </p:cNvPr>
          <p:cNvPicPr>
            <a:picLocks noChangeAspect="1"/>
          </p:cNvPicPr>
          <p:nvPr/>
        </p:nvPicPr>
        <p:blipFill>
          <a:blip r:embed="rId2"/>
          <a:stretch>
            <a:fillRect/>
          </a:stretch>
        </p:blipFill>
        <p:spPr>
          <a:xfrm>
            <a:off x="10207868" y="0"/>
            <a:ext cx="1984131" cy="901878"/>
          </a:xfrm>
          <a:prstGeom prst="rect">
            <a:avLst/>
          </a:prstGeom>
        </p:spPr>
      </p:pic>
      <p:pic>
        <p:nvPicPr>
          <p:cNvPr id="7" name="Picture 2" descr="Benefits Of Cloud Computing [Infographic] | Poketors - Technology Blog">
            <a:extLst>
              <a:ext uri="{FF2B5EF4-FFF2-40B4-BE49-F238E27FC236}">
                <a16:creationId xmlns:a16="http://schemas.microsoft.com/office/drawing/2014/main" id="{CC5461D0-E11B-445B-9B8C-000F4D797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323" y="1028699"/>
            <a:ext cx="105156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25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dirty="0"/>
              <a:t>Azure Subscription Limitations</a:t>
            </a:r>
          </a:p>
        </p:txBody>
      </p:sp>
      <p:pic>
        <p:nvPicPr>
          <p:cNvPr id="6" name="Picture 5">
            <a:extLst>
              <a:ext uri="{FF2B5EF4-FFF2-40B4-BE49-F238E27FC236}">
                <a16:creationId xmlns:a16="http://schemas.microsoft.com/office/drawing/2014/main" id="{329E5D7A-E615-432E-BF61-474B6CB68BB4}"/>
              </a:ext>
            </a:extLst>
          </p:cNvPr>
          <p:cNvPicPr>
            <a:picLocks noChangeAspect="1"/>
          </p:cNvPicPr>
          <p:nvPr/>
        </p:nvPicPr>
        <p:blipFill>
          <a:blip r:embed="rId2"/>
          <a:stretch>
            <a:fillRect/>
          </a:stretch>
        </p:blipFill>
        <p:spPr>
          <a:xfrm>
            <a:off x="10207868" y="0"/>
            <a:ext cx="1984131" cy="901878"/>
          </a:xfrm>
          <a:prstGeom prst="rect">
            <a:avLst/>
          </a:prstGeom>
        </p:spPr>
      </p:pic>
      <p:graphicFrame>
        <p:nvGraphicFramePr>
          <p:cNvPr id="7" name="Table 6">
            <a:extLst>
              <a:ext uri="{FF2B5EF4-FFF2-40B4-BE49-F238E27FC236}">
                <a16:creationId xmlns:a16="http://schemas.microsoft.com/office/drawing/2014/main" id="{99205041-C3E8-4A20-9149-F29FDF77F60B}"/>
              </a:ext>
            </a:extLst>
          </p:cNvPr>
          <p:cNvGraphicFramePr>
            <a:graphicFrameLocks noGrp="1"/>
          </p:cNvGraphicFramePr>
          <p:nvPr>
            <p:extLst>
              <p:ext uri="{D42A27DB-BD31-4B8C-83A1-F6EECF244321}">
                <p14:modId xmlns:p14="http://schemas.microsoft.com/office/powerpoint/2010/main" val="1700119782"/>
              </p:ext>
            </p:extLst>
          </p:nvPr>
        </p:nvGraphicFramePr>
        <p:xfrm>
          <a:off x="1097280" y="1971211"/>
          <a:ext cx="10165665" cy="4378729"/>
        </p:xfrm>
        <a:graphic>
          <a:graphicData uri="http://schemas.openxmlformats.org/drawingml/2006/table">
            <a:tbl>
              <a:tblPr>
                <a:tableStyleId>{8799B23B-EC83-4686-B30A-512413B5E67A}</a:tableStyleId>
              </a:tblPr>
              <a:tblGrid>
                <a:gridCol w="3388555">
                  <a:extLst>
                    <a:ext uri="{9D8B030D-6E8A-4147-A177-3AD203B41FA5}">
                      <a16:colId xmlns:a16="http://schemas.microsoft.com/office/drawing/2014/main" val="401852408"/>
                    </a:ext>
                  </a:extLst>
                </a:gridCol>
                <a:gridCol w="3388555">
                  <a:extLst>
                    <a:ext uri="{9D8B030D-6E8A-4147-A177-3AD203B41FA5}">
                      <a16:colId xmlns:a16="http://schemas.microsoft.com/office/drawing/2014/main" val="1388063434"/>
                    </a:ext>
                  </a:extLst>
                </a:gridCol>
                <a:gridCol w="3388555">
                  <a:extLst>
                    <a:ext uri="{9D8B030D-6E8A-4147-A177-3AD203B41FA5}">
                      <a16:colId xmlns:a16="http://schemas.microsoft.com/office/drawing/2014/main" val="129636"/>
                    </a:ext>
                  </a:extLst>
                </a:gridCol>
              </a:tblGrid>
              <a:tr h="331128">
                <a:tc>
                  <a:txBody>
                    <a:bodyPr/>
                    <a:lstStyle/>
                    <a:p>
                      <a:pPr algn="ctr" fontAlgn="base"/>
                      <a:r>
                        <a:rPr lang="en-US" sz="2000" dirty="0">
                          <a:effectLst/>
                        </a:rPr>
                        <a:t>Azure Resource</a:t>
                      </a:r>
                      <a:endParaRPr lang="en-US" sz="2000" b="1" dirty="0">
                        <a:solidFill>
                          <a:srgbClr val="00B0F0"/>
                        </a:solidFill>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2000">
                          <a:effectLst/>
                        </a:rPr>
                        <a:t>Soft / Default Limit</a:t>
                      </a:r>
                      <a:endParaRPr lang="en-US" sz="2000" b="1">
                        <a:solidFill>
                          <a:srgbClr val="00B0F0"/>
                        </a:solidFill>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2000" dirty="0">
                          <a:effectLst/>
                        </a:rPr>
                        <a:t>Hard / Max Limit</a:t>
                      </a:r>
                      <a:endParaRPr lang="en-US" sz="2000" b="1" dirty="0">
                        <a:solidFill>
                          <a:srgbClr val="00B0F0"/>
                        </a:solidFill>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364728490"/>
                  </a:ext>
                </a:extLst>
              </a:tr>
              <a:tr h="273730">
                <a:tc>
                  <a:txBody>
                    <a:bodyPr/>
                    <a:lstStyle/>
                    <a:p>
                      <a:pPr algn="l" fontAlgn="base"/>
                      <a:r>
                        <a:rPr lang="en-US" sz="1600" dirty="0">
                          <a:effectLst/>
                        </a:rPr>
                        <a:t>CPU Cores per Subscription</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Contact support</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1927172819"/>
                  </a:ext>
                </a:extLst>
              </a:tr>
              <a:tr h="474098">
                <a:tc>
                  <a:txBody>
                    <a:bodyPr/>
                    <a:lstStyle/>
                    <a:p>
                      <a:pPr algn="l" fontAlgn="base"/>
                      <a:r>
                        <a:rPr lang="en-US" sz="1600" dirty="0">
                          <a:effectLst/>
                        </a:rPr>
                        <a:t>Co-Administrators per Subscription</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Unlimited</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Unlimited</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2890471476"/>
                  </a:ext>
                </a:extLst>
              </a:tr>
              <a:tr h="474098">
                <a:tc>
                  <a:txBody>
                    <a:bodyPr/>
                    <a:lstStyle/>
                    <a:p>
                      <a:pPr algn="l" fontAlgn="base"/>
                      <a:r>
                        <a:rPr lang="en-US" sz="1600">
                          <a:effectLst/>
                        </a:rPr>
                        <a:t>Resource Groups per Subscription</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800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a:effectLst/>
                        </a:rPr>
                        <a:t>800</a:t>
                      </a:r>
                      <a:endParaRPr lang="en-US" sz="1600" b="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992094864"/>
                  </a:ext>
                </a:extLst>
              </a:tr>
              <a:tr h="474098">
                <a:tc>
                  <a:txBody>
                    <a:bodyPr/>
                    <a:lstStyle/>
                    <a:p>
                      <a:pPr algn="l" fontAlgn="base"/>
                      <a:r>
                        <a:rPr lang="en-US" sz="1600" dirty="0">
                          <a:effectLst/>
                        </a:rPr>
                        <a:t>Storage Accounts per Subscription</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200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250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2744736892"/>
                  </a:ext>
                </a:extLst>
              </a:tr>
              <a:tr h="474098">
                <a:tc>
                  <a:txBody>
                    <a:bodyPr/>
                    <a:lstStyle/>
                    <a:p>
                      <a:pPr algn="l" fontAlgn="base"/>
                      <a:r>
                        <a:rPr lang="en-US" sz="1600" dirty="0">
                          <a:effectLst/>
                        </a:rPr>
                        <a:t>Cloud Services per Subscription</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200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2279558927"/>
                  </a:ext>
                </a:extLst>
              </a:tr>
              <a:tr h="474098">
                <a:tc>
                  <a:txBody>
                    <a:bodyPr/>
                    <a:lstStyle/>
                    <a:p>
                      <a:pPr algn="l" fontAlgn="base"/>
                      <a:r>
                        <a:rPr lang="en-US" sz="1600">
                          <a:effectLst/>
                        </a:rPr>
                        <a:t>Local Networks per Subscription</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10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500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813572811"/>
                  </a:ext>
                </a:extLst>
              </a:tr>
              <a:tr h="474098">
                <a:tc>
                  <a:txBody>
                    <a:bodyPr/>
                    <a:lstStyle/>
                    <a:p>
                      <a:pPr algn="l" fontAlgn="base"/>
                      <a:r>
                        <a:rPr lang="en-US" sz="1600">
                          <a:effectLst/>
                        </a:rPr>
                        <a:t>SQL Database Servers per Subscription</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6</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150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2189298445"/>
                  </a:ext>
                </a:extLst>
              </a:tr>
              <a:tr h="310317">
                <a:tc>
                  <a:txBody>
                    <a:bodyPr/>
                    <a:lstStyle/>
                    <a:p>
                      <a:pPr algn="l" fontAlgn="base"/>
                      <a:r>
                        <a:rPr lang="en-US" sz="1600">
                          <a:effectLst/>
                        </a:rPr>
                        <a:t>DNS Servers per Subscription</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a:effectLst/>
                        </a:rPr>
                        <a:t>9</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100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1840796564"/>
                  </a:ext>
                </a:extLst>
              </a:tr>
              <a:tr h="273730">
                <a:tc>
                  <a:txBody>
                    <a:bodyPr/>
                    <a:lstStyle/>
                    <a:p>
                      <a:pPr algn="l" fontAlgn="base"/>
                      <a:r>
                        <a:rPr lang="en-US" sz="1600">
                          <a:effectLst/>
                        </a:rPr>
                        <a:t>Reserved IPs per Subscription</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a:effectLst/>
                        </a:rPr>
                        <a:t>20</a:t>
                      </a:r>
                      <a:endParaRPr lang="en-US" sz="1600" b="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100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3400527939"/>
                  </a:ext>
                </a:extLst>
              </a:tr>
              <a:tr h="273730">
                <a:tc>
                  <a:txBody>
                    <a:bodyPr/>
                    <a:lstStyle/>
                    <a:p>
                      <a:pPr algn="l" fontAlgn="base"/>
                      <a:r>
                        <a:rPr lang="en-US" sz="1600" dirty="0">
                          <a:effectLst/>
                        </a:rPr>
                        <a:t>Alert Rules per Subscription</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250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tc>
                  <a:txBody>
                    <a:bodyPr/>
                    <a:lstStyle/>
                    <a:p>
                      <a:pPr algn="ctr" fontAlgn="base"/>
                      <a:r>
                        <a:rPr lang="en-US" sz="1600" dirty="0">
                          <a:effectLst/>
                        </a:rPr>
                        <a:t>250</a:t>
                      </a:r>
                      <a:endParaRPr lang="en-US" sz="1600" b="0" dirty="0">
                        <a:effectLst/>
                        <a:latin typeface="Agency FB" panose="020B0503020202020204" pitchFamily="34" charset="0"/>
                        <a:cs typeface="Arial" panose="020B0604020202020204" pitchFamily="34" charset="0"/>
                      </a:endParaRPr>
                    </a:p>
                  </a:txBody>
                  <a:tcPr marL="23438" marR="23438" marT="23438" marB="23438" anchor="ctr"/>
                </a:tc>
                <a:extLst>
                  <a:ext uri="{0D108BD9-81ED-4DB2-BD59-A6C34878D82A}">
                    <a16:rowId xmlns:a16="http://schemas.microsoft.com/office/drawing/2014/main" val="3289923740"/>
                  </a:ext>
                </a:extLst>
              </a:tr>
            </a:tbl>
          </a:graphicData>
        </a:graphic>
      </p:graphicFrame>
    </p:spTree>
    <p:extLst>
      <p:ext uri="{BB962C8B-B14F-4D97-AF65-F5344CB8AC3E}">
        <p14:creationId xmlns:p14="http://schemas.microsoft.com/office/powerpoint/2010/main" val="353512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098310" cy="3494791"/>
          </a:xfrm>
        </p:spPr>
        <p:txBody>
          <a:bodyPr>
            <a:normAutofit fontScale="90000"/>
          </a:bodyPr>
          <a:lstStyle/>
          <a:p>
            <a:r>
              <a:rPr lang="en-US" dirty="0"/>
              <a:t>Azure Services and Free Services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41494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098310" cy="3494791"/>
          </a:xfrm>
        </p:spPr>
        <p:txBody>
          <a:bodyPr>
            <a:normAutofit/>
          </a:bodyPr>
          <a:lstStyle/>
          <a:p>
            <a:r>
              <a:rPr lang="en-US" dirty="0"/>
              <a:t>Azure Pricing Calculator</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377395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205046" cy="3494791"/>
          </a:xfrm>
        </p:spPr>
        <p:txBody>
          <a:bodyPr>
            <a:normAutofit/>
          </a:bodyPr>
          <a:lstStyle/>
          <a:p>
            <a:r>
              <a:rPr lang="en-US" dirty="0"/>
              <a:t>Azure Subscription Types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59207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6C4D-BE93-4389-8996-1917B5933D50}"/>
              </a:ext>
            </a:extLst>
          </p:cNvPr>
          <p:cNvSpPr>
            <a:spLocks noGrp="1"/>
          </p:cNvSpPr>
          <p:nvPr>
            <p:ph type="title"/>
          </p:nvPr>
        </p:nvSpPr>
        <p:spPr/>
        <p:txBody>
          <a:bodyPr/>
          <a:lstStyle/>
          <a:p>
            <a:r>
              <a:rPr lang="en-US" dirty="0"/>
              <a:t>Azure Subscription Types</a:t>
            </a:r>
          </a:p>
        </p:txBody>
      </p:sp>
      <p:grpSp>
        <p:nvGrpSpPr>
          <p:cNvPr id="4" name="Group 3">
            <a:extLst>
              <a:ext uri="{FF2B5EF4-FFF2-40B4-BE49-F238E27FC236}">
                <a16:creationId xmlns:a16="http://schemas.microsoft.com/office/drawing/2014/main" id="{3B60FF65-0E5A-401E-8102-A8C2384BB692}"/>
              </a:ext>
            </a:extLst>
          </p:cNvPr>
          <p:cNvGrpSpPr/>
          <p:nvPr/>
        </p:nvGrpSpPr>
        <p:grpSpPr>
          <a:xfrm>
            <a:off x="1416897" y="2468685"/>
            <a:ext cx="662608" cy="523220"/>
            <a:chOff x="668600" y="2123782"/>
            <a:chExt cx="662608" cy="523220"/>
          </a:xfrm>
        </p:grpSpPr>
        <p:sp>
          <p:nvSpPr>
            <p:cNvPr id="5" name="Oval 4">
              <a:extLst>
                <a:ext uri="{FF2B5EF4-FFF2-40B4-BE49-F238E27FC236}">
                  <a16:creationId xmlns:a16="http://schemas.microsoft.com/office/drawing/2014/main" id="{AD904268-EF85-429A-8149-44D328B33F13}"/>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FB98BB0-A40D-4FD1-81C8-59A04F4E3F35}"/>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7" name="Group 6">
            <a:extLst>
              <a:ext uri="{FF2B5EF4-FFF2-40B4-BE49-F238E27FC236}">
                <a16:creationId xmlns:a16="http://schemas.microsoft.com/office/drawing/2014/main" id="{1751ED09-8CF7-4A1A-81B4-D6E7F6C5A4BA}"/>
              </a:ext>
            </a:extLst>
          </p:cNvPr>
          <p:cNvGrpSpPr/>
          <p:nvPr/>
        </p:nvGrpSpPr>
        <p:grpSpPr>
          <a:xfrm>
            <a:off x="1416897" y="4120367"/>
            <a:ext cx="662608" cy="523220"/>
            <a:chOff x="662610" y="2123782"/>
            <a:chExt cx="662608" cy="523220"/>
          </a:xfrm>
        </p:grpSpPr>
        <p:sp>
          <p:nvSpPr>
            <p:cNvPr id="8" name="Oval 7">
              <a:extLst>
                <a:ext uri="{FF2B5EF4-FFF2-40B4-BE49-F238E27FC236}">
                  <a16:creationId xmlns:a16="http://schemas.microsoft.com/office/drawing/2014/main" id="{73E88A7C-EED7-4471-90A0-D7C0B082F0A6}"/>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61D4C9-3093-43FF-A851-81210D4AB787}"/>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sp>
        <p:nvSpPr>
          <p:cNvPr id="10" name="TextBox 9">
            <a:extLst>
              <a:ext uri="{FF2B5EF4-FFF2-40B4-BE49-F238E27FC236}">
                <a16:creationId xmlns:a16="http://schemas.microsoft.com/office/drawing/2014/main" id="{E4879EAB-1EEB-46D1-B52F-889DE1636FBC}"/>
              </a:ext>
            </a:extLst>
          </p:cNvPr>
          <p:cNvSpPr txBox="1"/>
          <p:nvPr/>
        </p:nvSpPr>
        <p:spPr>
          <a:xfrm>
            <a:off x="2404265" y="2434136"/>
            <a:ext cx="2644771" cy="461665"/>
          </a:xfrm>
          <a:prstGeom prst="rect">
            <a:avLst/>
          </a:prstGeom>
          <a:noFill/>
        </p:spPr>
        <p:txBody>
          <a:bodyPr wrap="square" rtlCol="0">
            <a:spAutoFit/>
          </a:bodyPr>
          <a:lstStyle/>
          <a:p>
            <a:r>
              <a:rPr lang="en-US" sz="2400" dirty="0">
                <a:solidFill>
                  <a:srgbClr val="FF5969"/>
                </a:solidFill>
                <a:latin typeface="Tw Cen MT" panose="020B0602020104020603" pitchFamily="34" charset="0"/>
              </a:rPr>
              <a:t>FREE TRAIL</a:t>
            </a:r>
          </a:p>
        </p:txBody>
      </p:sp>
      <p:sp>
        <p:nvSpPr>
          <p:cNvPr id="11" name="TextBox 10">
            <a:extLst>
              <a:ext uri="{FF2B5EF4-FFF2-40B4-BE49-F238E27FC236}">
                <a16:creationId xmlns:a16="http://schemas.microsoft.com/office/drawing/2014/main" id="{09A2C940-06C9-484C-9CDC-719B660E6994}"/>
              </a:ext>
            </a:extLst>
          </p:cNvPr>
          <p:cNvSpPr txBox="1"/>
          <p:nvPr/>
        </p:nvSpPr>
        <p:spPr>
          <a:xfrm>
            <a:off x="2133997" y="4141989"/>
            <a:ext cx="2644771" cy="461665"/>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0"/>
              </a:rPr>
              <a:t>PAY-AS-YOU-GO</a:t>
            </a:r>
          </a:p>
        </p:txBody>
      </p:sp>
      <p:sp>
        <p:nvSpPr>
          <p:cNvPr id="12" name="TextBox 11">
            <a:extLst>
              <a:ext uri="{FF2B5EF4-FFF2-40B4-BE49-F238E27FC236}">
                <a16:creationId xmlns:a16="http://schemas.microsoft.com/office/drawing/2014/main" id="{82E00F7E-F87A-41F4-A1E0-8FA89D29B25C}"/>
              </a:ext>
            </a:extLst>
          </p:cNvPr>
          <p:cNvSpPr txBox="1"/>
          <p:nvPr/>
        </p:nvSpPr>
        <p:spPr>
          <a:xfrm>
            <a:off x="2404264" y="2849995"/>
            <a:ext cx="8751415" cy="1200329"/>
          </a:xfrm>
          <a:prstGeom prst="rect">
            <a:avLst/>
          </a:prstGeom>
          <a:noFill/>
        </p:spPr>
        <p:txBody>
          <a:bodyPr wrap="square" rtlCol="0">
            <a:spAutoFit/>
          </a:bodyPr>
          <a:lstStyle/>
          <a:p>
            <a:pPr algn="just"/>
            <a:r>
              <a:rPr lang="en-US" dirty="0"/>
              <a:t> 	</a:t>
            </a:r>
            <a:r>
              <a:rPr lang="en-US" dirty="0">
                <a:latin typeface="+mj-lt"/>
              </a:rPr>
              <a:t>Azure offers one-month free trial for any new customer and provide credits of ₹13,300 Azure at no charge. The choice is now yours on how you use your Azure credits. Use them on any Azure service based on your needs including, Virtual Machines, Websites, Cloud Services, Mobile Services, Storage, SQL Database, Content Delivery Network, HDInsight, Media Services, and etc</a:t>
            </a:r>
            <a:r>
              <a:rPr lang="en-US" sz="1400" dirty="0"/>
              <a:t>.,</a:t>
            </a:r>
          </a:p>
        </p:txBody>
      </p:sp>
      <p:sp>
        <p:nvSpPr>
          <p:cNvPr id="13" name="TextBox 12">
            <a:extLst>
              <a:ext uri="{FF2B5EF4-FFF2-40B4-BE49-F238E27FC236}">
                <a16:creationId xmlns:a16="http://schemas.microsoft.com/office/drawing/2014/main" id="{6B9D2981-5E53-4043-8A12-7BABA764D584}"/>
              </a:ext>
            </a:extLst>
          </p:cNvPr>
          <p:cNvSpPr txBox="1"/>
          <p:nvPr/>
        </p:nvSpPr>
        <p:spPr>
          <a:xfrm>
            <a:off x="2335684" y="4643587"/>
            <a:ext cx="8751415" cy="1200329"/>
          </a:xfrm>
          <a:prstGeom prst="rect">
            <a:avLst/>
          </a:prstGeom>
          <a:noFill/>
        </p:spPr>
        <p:txBody>
          <a:bodyPr wrap="square" rtlCol="0">
            <a:spAutoFit/>
          </a:bodyPr>
          <a:lstStyle/>
          <a:p>
            <a:pPr algn="just"/>
            <a:r>
              <a:rPr lang="en-US" sz="1400" dirty="0"/>
              <a:t>	</a:t>
            </a:r>
            <a:r>
              <a:rPr lang="en-US" dirty="0">
                <a:latin typeface="+mj-lt"/>
              </a:rPr>
              <a:t>This offer is billed at the standard Pay-As-You-Go rates, except as otherwise specified here in. Purchase Azure services directly from Microsoft with pay-as-you-go-pricing. Combine with Azure Reserved Virtual Machine Instances to save more. Pay for only what you use each month, with no upfront commitments. Cancel anytime</a:t>
            </a:r>
            <a:r>
              <a:rPr lang="en-US" sz="1400" dirty="0"/>
              <a:t>.</a:t>
            </a:r>
          </a:p>
        </p:txBody>
      </p:sp>
      <p:pic>
        <p:nvPicPr>
          <p:cNvPr id="14" name="Picture 13">
            <a:extLst>
              <a:ext uri="{FF2B5EF4-FFF2-40B4-BE49-F238E27FC236}">
                <a16:creationId xmlns:a16="http://schemas.microsoft.com/office/drawing/2014/main" id="{9F8B75AD-243B-4C1A-926B-D19245E590A7}"/>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229735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6C4D-BE93-4389-8996-1917B5933D50}"/>
              </a:ext>
            </a:extLst>
          </p:cNvPr>
          <p:cNvSpPr>
            <a:spLocks noGrp="1"/>
          </p:cNvSpPr>
          <p:nvPr>
            <p:ph type="title"/>
          </p:nvPr>
        </p:nvSpPr>
        <p:spPr/>
        <p:txBody>
          <a:bodyPr/>
          <a:lstStyle/>
          <a:p>
            <a:r>
              <a:rPr lang="en-US" dirty="0"/>
              <a:t>Azure Subscription Types</a:t>
            </a:r>
          </a:p>
        </p:txBody>
      </p:sp>
      <p:grpSp>
        <p:nvGrpSpPr>
          <p:cNvPr id="14" name="Group 13">
            <a:extLst>
              <a:ext uri="{FF2B5EF4-FFF2-40B4-BE49-F238E27FC236}">
                <a16:creationId xmlns:a16="http://schemas.microsoft.com/office/drawing/2014/main" id="{0AD229F1-1CA5-489E-A846-B136678BA47A}"/>
              </a:ext>
            </a:extLst>
          </p:cNvPr>
          <p:cNvGrpSpPr/>
          <p:nvPr/>
        </p:nvGrpSpPr>
        <p:grpSpPr>
          <a:xfrm>
            <a:off x="1714097" y="2341379"/>
            <a:ext cx="662608" cy="508072"/>
            <a:chOff x="662610" y="2131356"/>
            <a:chExt cx="662608" cy="508072"/>
          </a:xfrm>
        </p:grpSpPr>
        <p:sp>
          <p:nvSpPr>
            <p:cNvPr id="15" name="Oval 14">
              <a:extLst>
                <a:ext uri="{FF2B5EF4-FFF2-40B4-BE49-F238E27FC236}">
                  <a16:creationId xmlns:a16="http://schemas.microsoft.com/office/drawing/2014/main" id="{A72C22AB-B098-48B5-94D4-D088D6139B35}"/>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DEF5E84-C2F3-41E5-9BCE-42CEBBD3B62A}"/>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sp>
        <p:nvSpPr>
          <p:cNvPr id="17" name="TextBox 16">
            <a:extLst>
              <a:ext uri="{FF2B5EF4-FFF2-40B4-BE49-F238E27FC236}">
                <a16:creationId xmlns:a16="http://schemas.microsoft.com/office/drawing/2014/main" id="{8CBB7F7A-4C5A-42F8-A1D5-32E233949F8A}"/>
              </a:ext>
            </a:extLst>
          </p:cNvPr>
          <p:cNvSpPr txBox="1"/>
          <p:nvPr/>
        </p:nvSpPr>
        <p:spPr>
          <a:xfrm>
            <a:off x="2677187" y="2387786"/>
            <a:ext cx="2644771" cy="461665"/>
          </a:xfrm>
          <a:prstGeom prst="rect">
            <a:avLst/>
          </a:prstGeom>
          <a:noFill/>
        </p:spPr>
        <p:txBody>
          <a:bodyPr wrap="square" rtlCol="0">
            <a:spAutoFit/>
          </a:bodyPr>
          <a:lstStyle/>
          <a:p>
            <a:r>
              <a:rPr lang="en-US" sz="2400" dirty="0">
                <a:solidFill>
                  <a:srgbClr val="5D7373"/>
                </a:solidFill>
                <a:latin typeface="Tw Cen MT" panose="020B0602020104020603" pitchFamily="34" charset="0"/>
              </a:rPr>
              <a:t>MSDN</a:t>
            </a:r>
          </a:p>
        </p:txBody>
      </p:sp>
      <p:grpSp>
        <p:nvGrpSpPr>
          <p:cNvPr id="18" name="Group 17">
            <a:extLst>
              <a:ext uri="{FF2B5EF4-FFF2-40B4-BE49-F238E27FC236}">
                <a16:creationId xmlns:a16="http://schemas.microsoft.com/office/drawing/2014/main" id="{8656B2F3-68D8-46C2-9032-F6C5D354C1E2}"/>
              </a:ext>
            </a:extLst>
          </p:cNvPr>
          <p:cNvGrpSpPr/>
          <p:nvPr/>
        </p:nvGrpSpPr>
        <p:grpSpPr>
          <a:xfrm>
            <a:off x="1722354" y="4046353"/>
            <a:ext cx="662608" cy="508072"/>
            <a:chOff x="672909" y="2131356"/>
            <a:chExt cx="662608" cy="508072"/>
          </a:xfrm>
        </p:grpSpPr>
        <p:sp>
          <p:nvSpPr>
            <p:cNvPr id="19" name="Oval 18">
              <a:extLst>
                <a:ext uri="{FF2B5EF4-FFF2-40B4-BE49-F238E27FC236}">
                  <a16:creationId xmlns:a16="http://schemas.microsoft.com/office/drawing/2014/main" id="{C35F6357-C1F4-4385-A4BB-5C0D20D20BC8}"/>
                </a:ext>
              </a:extLst>
            </p:cNvPr>
            <p:cNvSpPr/>
            <p:nvPr/>
          </p:nvSpPr>
          <p:spPr>
            <a:xfrm>
              <a:off x="739878" y="2131356"/>
              <a:ext cx="508072" cy="508072"/>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E9DABA3-8F78-42B6-B9A5-31BE0C1AA477}"/>
                </a:ext>
              </a:extLst>
            </p:cNvPr>
            <p:cNvSpPr txBox="1"/>
            <p:nvPr/>
          </p:nvSpPr>
          <p:spPr>
            <a:xfrm>
              <a:off x="672909" y="2164473"/>
              <a:ext cx="662608"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b="1" dirty="0">
                  <a:solidFill>
                    <a:srgbClr val="E6E7E9"/>
                  </a:solidFill>
                  <a:latin typeface="Tw Cen MT" panose="020B0602020104020603" pitchFamily="34" charset="0"/>
                </a:rPr>
                <a:t>04</a:t>
              </a:r>
            </a:p>
          </p:txBody>
        </p:sp>
      </p:grpSp>
      <p:sp>
        <p:nvSpPr>
          <p:cNvPr id="21" name="TextBox 20">
            <a:extLst>
              <a:ext uri="{FF2B5EF4-FFF2-40B4-BE49-F238E27FC236}">
                <a16:creationId xmlns:a16="http://schemas.microsoft.com/office/drawing/2014/main" id="{4F7242DA-CBBB-403D-97D1-FB273E41F724}"/>
              </a:ext>
            </a:extLst>
          </p:cNvPr>
          <p:cNvSpPr txBox="1"/>
          <p:nvPr/>
        </p:nvSpPr>
        <p:spPr>
          <a:xfrm>
            <a:off x="2629004" y="4046353"/>
            <a:ext cx="2644771" cy="461665"/>
          </a:xfrm>
          <a:prstGeom prst="rect">
            <a:avLst/>
          </a:prstGeom>
          <a:noFill/>
        </p:spPr>
        <p:txBody>
          <a:bodyPr wrap="square" rtlCol="0">
            <a:spAutoFit/>
          </a:bodyPr>
          <a:lstStyle/>
          <a:p>
            <a:r>
              <a:rPr lang="en-US" sz="2400" dirty="0">
                <a:solidFill>
                  <a:schemeClr val="accent6"/>
                </a:solidFill>
                <a:latin typeface="Tw Cen MT" panose="020B0602020104020603" pitchFamily="34" charset="0"/>
              </a:rPr>
              <a:t>ENTERPRISE</a:t>
            </a:r>
          </a:p>
        </p:txBody>
      </p:sp>
      <p:sp>
        <p:nvSpPr>
          <p:cNvPr id="22" name="TextBox 21">
            <a:extLst>
              <a:ext uri="{FF2B5EF4-FFF2-40B4-BE49-F238E27FC236}">
                <a16:creationId xmlns:a16="http://schemas.microsoft.com/office/drawing/2014/main" id="{77E896DC-AEAB-4269-94AD-99F252F11009}"/>
              </a:ext>
            </a:extLst>
          </p:cNvPr>
          <p:cNvSpPr txBox="1"/>
          <p:nvPr/>
        </p:nvSpPr>
        <p:spPr>
          <a:xfrm>
            <a:off x="2628778" y="2790705"/>
            <a:ext cx="8616584" cy="1200329"/>
          </a:xfrm>
          <a:prstGeom prst="rect">
            <a:avLst/>
          </a:prstGeom>
          <a:noFill/>
        </p:spPr>
        <p:txBody>
          <a:bodyPr wrap="square" rtlCol="0">
            <a:spAutoFit/>
          </a:bodyPr>
          <a:lstStyle/>
          <a:p>
            <a:pPr algn="just"/>
            <a:r>
              <a:rPr lang="en-US" dirty="0">
                <a:latin typeface="+mj-lt"/>
              </a:rPr>
              <a:t>	MSDN subscription offers you Microsoft products + Azure cloud. The most comprehensive set of resources for you to create, deploy and manage great applications on your preferred platforms and devices, including Android, iOS, Linux, macOS, Windows, web and the cloud.</a:t>
            </a:r>
          </a:p>
        </p:txBody>
      </p:sp>
      <p:sp>
        <p:nvSpPr>
          <p:cNvPr id="23" name="TextBox 22">
            <a:extLst>
              <a:ext uri="{FF2B5EF4-FFF2-40B4-BE49-F238E27FC236}">
                <a16:creationId xmlns:a16="http://schemas.microsoft.com/office/drawing/2014/main" id="{2C57BFF1-6B0F-4296-88C6-C33ECAFC1A68}"/>
              </a:ext>
            </a:extLst>
          </p:cNvPr>
          <p:cNvSpPr txBox="1"/>
          <p:nvPr/>
        </p:nvSpPr>
        <p:spPr>
          <a:xfrm>
            <a:off x="2677187" y="4508018"/>
            <a:ext cx="8616584" cy="923330"/>
          </a:xfrm>
          <a:prstGeom prst="rect">
            <a:avLst/>
          </a:prstGeom>
          <a:noFill/>
        </p:spPr>
        <p:txBody>
          <a:bodyPr wrap="square" rtlCol="0">
            <a:spAutoFit/>
          </a:bodyPr>
          <a:lstStyle/>
          <a:p>
            <a:pPr algn="just"/>
            <a:r>
              <a:rPr lang="en-US" sz="1400" dirty="0"/>
              <a:t>	</a:t>
            </a:r>
            <a:r>
              <a:rPr lang="en-US" dirty="0">
                <a:latin typeface="+mj-lt"/>
              </a:rPr>
              <a:t>Azure Enterprise Agreement (EA) subscriptions were created in the EA Portal and management of services was completed in the Azure portal. Our goal is to converge on the Azure portal as the primary avenue for users to manage their Azure services and subscriptions</a:t>
            </a:r>
          </a:p>
        </p:txBody>
      </p:sp>
      <p:pic>
        <p:nvPicPr>
          <p:cNvPr id="24" name="Picture 23">
            <a:extLst>
              <a:ext uri="{FF2B5EF4-FFF2-40B4-BE49-F238E27FC236}">
                <a16:creationId xmlns:a16="http://schemas.microsoft.com/office/drawing/2014/main" id="{D1762AA5-0B28-4B55-A8CB-8EDBBA40F7E6}"/>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77092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53" presetClass="entr" presetSubtype="16"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205046" cy="3494791"/>
          </a:xfrm>
        </p:spPr>
        <p:txBody>
          <a:bodyPr>
            <a:normAutofit/>
          </a:bodyPr>
          <a:lstStyle/>
          <a:p>
            <a:r>
              <a:rPr lang="en-US" dirty="0"/>
              <a:t>EA Portal</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337736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b="1" dirty="0"/>
              <a:t>Azure Enterprise Rules</a:t>
            </a:r>
          </a:p>
        </p:txBody>
      </p:sp>
      <p:pic>
        <p:nvPicPr>
          <p:cNvPr id="6" name="Picture 5">
            <a:extLst>
              <a:ext uri="{FF2B5EF4-FFF2-40B4-BE49-F238E27FC236}">
                <a16:creationId xmlns:a16="http://schemas.microsoft.com/office/drawing/2014/main" id="{329E5D7A-E615-432E-BF61-474B6CB68BB4}"/>
              </a:ext>
            </a:extLst>
          </p:cNvPr>
          <p:cNvPicPr>
            <a:picLocks noChangeAspect="1"/>
          </p:cNvPicPr>
          <p:nvPr/>
        </p:nvPicPr>
        <p:blipFill>
          <a:blip r:embed="rId2"/>
          <a:stretch>
            <a:fillRect/>
          </a:stretch>
        </p:blipFill>
        <p:spPr>
          <a:xfrm>
            <a:off x="10207868" y="0"/>
            <a:ext cx="1984131" cy="901878"/>
          </a:xfrm>
          <a:prstGeom prst="rect">
            <a:avLst/>
          </a:prstGeom>
        </p:spPr>
      </p:pic>
      <p:pic>
        <p:nvPicPr>
          <p:cNvPr id="7" name="Picture 6">
            <a:extLst>
              <a:ext uri="{FF2B5EF4-FFF2-40B4-BE49-F238E27FC236}">
                <a16:creationId xmlns:a16="http://schemas.microsoft.com/office/drawing/2014/main" id="{9518C67C-D6C0-4BF7-AEBA-F2DF338C9292}"/>
              </a:ext>
            </a:extLst>
          </p:cNvPr>
          <p:cNvPicPr>
            <a:picLocks noChangeAspect="1"/>
          </p:cNvPicPr>
          <p:nvPr/>
        </p:nvPicPr>
        <p:blipFill rotWithShape="1">
          <a:blip r:embed="rId3"/>
          <a:srcRect l="-770" t="13987" r="879" b="182"/>
          <a:stretch/>
        </p:blipFill>
        <p:spPr>
          <a:xfrm>
            <a:off x="1164349" y="1943240"/>
            <a:ext cx="9863302" cy="4431183"/>
          </a:xfrm>
          <a:prstGeom prst="rect">
            <a:avLst/>
          </a:prstGeom>
        </p:spPr>
      </p:pic>
    </p:spTree>
    <p:extLst>
      <p:ext uri="{BB962C8B-B14F-4D97-AF65-F5344CB8AC3E}">
        <p14:creationId xmlns:p14="http://schemas.microsoft.com/office/powerpoint/2010/main" val="2355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D443DF-E9CA-4313-B677-D859A1E36F0F}"/>
              </a:ext>
            </a:extLst>
          </p:cNvPr>
          <p:cNvSpPr>
            <a:spLocks noGrp="1"/>
          </p:cNvSpPr>
          <p:nvPr>
            <p:ph type="title"/>
          </p:nvPr>
        </p:nvSpPr>
        <p:spPr/>
        <p:txBody>
          <a:bodyPr/>
          <a:lstStyle/>
          <a:p>
            <a:r>
              <a:rPr lang="en-US" dirty="0"/>
              <a:t>Agenda</a:t>
            </a:r>
          </a:p>
        </p:txBody>
      </p:sp>
      <p:sp>
        <p:nvSpPr>
          <p:cNvPr id="5" name="TextBox 4">
            <a:extLst>
              <a:ext uri="{FF2B5EF4-FFF2-40B4-BE49-F238E27FC236}">
                <a16:creationId xmlns:a16="http://schemas.microsoft.com/office/drawing/2014/main" id="{61EBD914-2213-49C0-935E-AA90F66A1A4E}"/>
              </a:ext>
            </a:extLst>
          </p:cNvPr>
          <p:cNvSpPr txBox="1"/>
          <p:nvPr/>
        </p:nvSpPr>
        <p:spPr>
          <a:xfrm>
            <a:off x="1195754" y="2101362"/>
            <a:ext cx="9959926" cy="3785652"/>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r>
              <a:rPr lang="en-US" sz="2400" dirty="0">
                <a:latin typeface="+mj-lt"/>
              </a:rPr>
              <a:t>Introduction to Azure , Free services and Pricing calculator</a:t>
            </a:r>
          </a:p>
          <a:p>
            <a:pPr marL="342900" indent="-342900">
              <a:buClr>
                <a:srgbClr val="FF0000"/>
              </a:buClr>
              <a:buFont typeface="Wingdings" panose="05000000000000000000" pitchFamily="2" charset="2"/>
              <a:buChar char="§"/>
            </a:pPr>
            <a:r>
              <a:rPr lang="en-US" sz="2400" dirty="0">
                <a:latin typeface="+mj-lt"/>
              </a:rPr>
              <a:t>Subscription Types</a:t>
            </a:r>
          </a:p>
          <a:p>
            <a:pPr marL="342900" indent="-342900">
              <a:buClr>
                <a:srgbClr val="FF0000"/>
              </a:buClr>
              <a:buFont typeface="Wingdings" panose="05000000000000000000" pitchFamily="2" charset="2"/>
              <a:buChar char="§"/>
            </a:pPr>
            <a:r>
              <a:rPr lang="en-US" sz="2400" dirty="0">
                <a:latin typeface="+mj-lt"/>
              </a:rPr>
              <a:t>EA Portal.</a:t>
            </a:r>
          </a:p>
          <a:p>
            <a:pPr marL="342900" indent="-342900">
              <a:buClr>
                <a:srgbClr val="FF0000"/>
              </a:buClr>
              <a:buFont typeface="Wingdings" panose="05000000000000000000" pitchFamily="2" charset="2"/>
              <a:buChar char="§"/>
            </a:pPr>
            <a:r>
              <a:rPr lang="en-US" sz="2400" dirty="0">
                <a:latin typeface="+mj-lt"/>
              </a:rPr>
              <a:t>New User creation in Azure portal</a:t>
            </a:r>
          </a:p>
          <a:p>
            <a:pPr marL="342900" indent="-342900">
              <a:buClr>
                <a:srgbClr val="FF0000"/>
              </a:buClr>
              <a:buFont typeface="Wingdings" panose="05000000000000000000" pitchFamily="2" charset="2"/>
              <a:buChar char="§"/>
            </a:pPr>
            <a:r>
              <a:rPr lang="en-US" sz="2400" dirty="0">
                <a:latin typeface="+mj-lt"/>
              </a:rPr>
              <a:t>Azure AD SSO login setup.</a:t>
            </a:r>
          </a:p>
          <a:p>
            <a:pPr marL="342900" indent="-342900">
              <a:buClr>
                <a:srgbClr val="FF0000"/>
              </a:buClr>
              <a:buFont typeface="Wingdings" panose="05000000000000000000" pitchFamily="2" charset="2"/>
              <a:buChar char="§"/>
            </a:pPr>
            <a:r>
              <a:rPr lang="en-US" sz="2400" dirty="0">
                <a:latin typeface="+mj-lt"/>
              </a:rPr>
              <a:t>Key Vault and Benefits</a:t>
            </a:r>
          </a:p>
          <a:p>
            <a:pPr marL="342900" indent="-342900">
              <a:buClr>
                <a:srgbClr val="FF0000"/>
              </a:buClr>
              <a:buFont typeface="Wingdings" panose="05000000000000000000" pitchFamily="2" charset="2"/>
              <a:buChar char="§"/>
            </a:pPr>
            <a:r>
              <a:rPr lang="en-US" sz="2400" dirty="0">
                <a:latin typeface="+mj-lt"/>
              </a:rPr>
              <a:t>Azure Storage and Types</a:t>
            </a:r>
          </a:p>
          <a:p>
            <a:pPr marL="342900" indent="-342900">
              <a:buClr>
                <a:srgbClr val="FF0000"/>
              </a:buClr>
              <a:buFont typeface="Wingdings" panose="05000000000000000000" pitchFamily="2" charset="2"/>
              <a:buChar char="§"/>
            </a:pPr>
            <a:r>
              <a:rPr lang="en-US" sz="2400" dirty="0">
                <a:latin typeface="+mj-lt"/>
              </a:rPr>
              <a:t>SQL Database creation and Migration Assistant tool </a:t>
            </a:r>
          </a:p>
          <a:p>
            <a:pPr marL="342900" indent="-342900">
              <a:buClr>
                <a:srgbClr val="FF0000"/>
              </a:buClr>
              <a:buFont typeface="Wingdings" panose="05000000000000000000" pitchFamily="2" charset="2"/>
              <a:buChar char="§"/>
            </a:pPr>
            <a:r>
              <a:rPr lang="en-US" sz="2400" dirty="0">
                <a:latin typeface="+mj-lt"/>
              </a:rPr>
              <a:t>Azure Redis Cache</a:t>
            </a:r>
          </a:p>
          <a:p>
            <a:pPr marL="342900" indent="-342900">
              <a:buClr>
                <a:srgbClr val="FF0000"/>
              </a:buClr>
              <a:buFont typeface="Wingdings" panose="05000000000000000000" pitchFamily="2" charset="2"/>
              <a:buChar char="§"/>
            </a:pPr>
            <a:r>
              <a:rPr lang="en-US" sz="2400" dirty="0">
                <a:latin typeface="+mj-lt"/>
              </a:rPr>
              <a:t>SendGrid</a:t>
            </a:r>
          </a:p>
        </p:txBody>
      </p:sp>
      <p:pic>
        <p:nvPicPr>
          <p:cNvPr id="7" name="Picture 6">
            <a:extLst>
              <a:ext uri="{FF2B5EF4-FFF2-40B4-BE49-F238E27FC236}">
                <a16:creationId xmlns:a16="http://schemas.microsoft.com/office/drawing/2014/main" id="{077F183F-1116-4FA9-9E2B-479C30F38527}"/>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01066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normAutofit/>
          </a:bodyPr>
          <a:lstStyle/>
          <a:p>
            <a:r>
              <a:rPr lang="en-US" sz="3600" b="1" dirty="0"/>
              <a:t>Azure Department/Account/Subscription Methodology</a:t>
            </a:r>
          </a:p>
        </p:txBody>
      </p:sp>
      <p:pic>
        <p:nvPicPr>
          <p:cNvPr id="6" name="Picture 5">
            <a:extLst>
              <a:ext uri="{FF2B5EF4-FFF2-40B4-BE49-F238E27FC236}">
                <a16:creationId xmlns:a16="http://schemas.microsoft.com/office/drawing/2014/main" id="{329E5D7A-E615-432E-BF61-474B6CB68BB4}"/>
              </a:ext>
            </a:extLst>
          </p:cNvPr>
          <p:cNvPicPr>
            <a:picLocks noChangeAspect="1"/>
          </p:cNvPicPr>
          <p:nvPr/>
        </p:nvPicPr>
        <p:blipFill>
          <a:blip r:embed="rId2"/>
          <a:stretch>
            <a:fillRect/>
          </a:stretch>
        </p:blipFill>
        <p:spPr>
          <a:xfrm>
            <a:off x="10207868" y="0"/>
            <a:ext cx="1984131" cy="901878"/>
          </a:xfrm>
          <a:prstGeom prst="rect">
            <a:avLst/>
          </a:prstGeom>
        </p:spPr>
      </p:pic>
      <p:pic>
        <p:nvPicPr>
          <p:cNvPr id="5" name="Picture 4">
            <a:extLst>
              <a:ext uri="{FF2B5EF4-FFF2-40B4-BE49-F238E27FC236}">
                <a16:creationId xmlns:a16="http://schemas.microsoft.com/office/drawing/2014/main" id="{032871E8-C5D4-47DF-BEC7-5AEA4BE53939}"/>
              </a:ext>
            </a:extLst>
          </p:cNvPr>
          <p:cNvPicPr>
            <a:picLocks noChangeAspect="1"/>
          </p:cNvPicPr>
          <p:nvPr/>
        </p:nvPicPr>
        <p:blipFill rotWithShape="1">
          <a:blip r:embed="rId3"/>
          <a:srcRect l="6981" t="37917" r="7024" b="5309"/>
          <a:stretch/>
        </p:blipFill>
        <p:spPr>
          <a:xfrm>
            <a:off x="1827015" y="2521689"/>
            <a:ext cx="8071059" cy="3148781"/>
          </a:xfrm>
          <a:prstGeom prst="rect">
            <a:avLst/>
          </a:prstGeom>
        </p:spPr>
      </p:pic>
    </p:spTree>
    <p:extLst>
      <p:ext uri="{BB962C8B-B14F-4D97-AF65-F5344CB8AC3E}">
        <p14:creationId xmlns:p14="http://schemas.microsoft.com/office/powerpoint/2010/main" val="395018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normAutofit/>
          </a:bodyPr>
          <a:lstStyle/>
          <a:p>
            <a:r>
              <a:rPr lang="en-US" sz="3600" b="1" dirty="0"/>
              <a:t>Manage Azure Subscription Panel</a:t>
            </a:r>
          </a:p>
        </p:txBody>
      </p:sp>
      <p:pic>
        <p:nvPicPr>
          <p:cNvPr id="6" name="Picture 5">
            <a:extLst>
              <a:ext uri="{FF2B5EF4-FFF2-40B4-BE49-F238E27FC236}">
                <a16:creationId xmlns:a16="http://schemas.microsoft.com/office/drawing/2014/main" id="{329E5D7A-E615-432E-BF61-474B6CB68BB4}"/>
              </a:ext>
            </a:extLst>
          </p:cNvPr>
          <p:cNvPicPr>
            <a:picLocks noChangeAspect="1"/>
          </p:cNvPicPr>
          <p:nvPr/>
        </p:nvPicPr>
        <p:blipFill>
          <a:blip r:embed="rId2"/>
          <a:stretch>
            <a:fillRect/>
          </a:stretch>
        </p:blipFill>
        <p:spPr>
          <a:xfrm>
            <a:off x="10207868" y="0"/>
            <a:ext cx="1984131" cy="901878"/>
          </a:xfrm>
          <a:prstGeom prst="rect">
            <a:avLst/>
          </a:prstGeom>
        </p:spPr>
      </p:pic>
      <p:pic>
        <p:nvPicPr>
          <p:cNvPr id="7" name="Picture 6">
            <a:extLst>
              <a:ext uri="{FF2B5EF4-FFF2-40B4-BE49-F238E27FC236}">
                <a16:creationId xmlns:a16="http://schemas.microsoft.com/office/drawing/2014/main" id="{F60C3F7F-D02E-411A-944E-4D7A1D6BD69F}"/>
              </a:ext>
            </a:extLst>
          </p:cNvPr>
          <p:cNvPicPr>
            <a:picLocks noChangeAspect="1"/>
          </p:cNvPicPr>
          <p:nvPr/>
        </p:nvPicPr>
        <p:blipFill rotWithShape="1">
          <a:blip r:embed="rId3"/>
          <a:srcRect l="2056" t="17061" r="2307" b="1506"/>
          <a:stretch/>
        </p:blipFill>
        <p:spPr>
          <a:xfrm>
            <a:off x="1481546" y="2023963"/>
            <a:ext cx="8177650" cy="4173739"/>
          </a:xfrm>
          <a:prstGeom prst="rect">
            <a:avLst/>
          </a:prstGeom>
        </p:spPr>
      </p:pic>
    </p:spTree>
    <p:extLst>
      <p:ext uri="{BB962C8B-B14F-4D97-AF65-F5344CB8AC3E}">
        <p14:creationId xmlns:p14="http://schemas.microsoft.com/office/powerpoint/2010/main" val="5646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205046" cy="3494791"/>
          </a:xfrm>
        </p:spPr>
        <p:txBody>
          <a:bodyPr>
            <a:normAutofit/>
          </a:bodyPr>
          <a:lstStyle/>
          <a:p>
            <a:r>
              <a:rPr lang="en-US" dirty="0"/>
              <a:t>New User Creation in Azure portal</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389888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205046" cy="3494791"/>
          </a:xfrm>
        </p:spPr>
        <p:txBody>
          <a:bodyPr>
            <a:normAutofit/>
          </a:bodyPr>
          <a:lstStyle/>
          <a:p>
            <a:r>
              <a:rPr lang="it-IT" dirty="0"/>
              <a:t>Azure AD SSO Login Setup</a:t>
            </a:r>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12918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205046" cy="3494791"/>
          </a:xfrm>
        </p:spPr>
        <p:txBody>
          <a:bodyPr>
            <a:normAutofit/>
          </a:bodyPr>
          <a:lstStyle/>
          <a:p>
            <a:r>
              <a:rPr lang="it-IT" dirty="0"/>
              <a:t>Key Vault and Benefits</a:t>
            </a:r>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56709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Key Vault and Benefits</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p:txBody>
          <a:bodyPr>
            <a:noAutofit/>
          </a:bodyPr>
          <a:lstStyle/>
          <a:p>
            <a:pPr algn="just"/>
            <a:r>
              <a:rPr lang="en-US" sz="1800" dirty="0">
                <a:latin typeface="+mj-lt"/>
              </a:rPr>
              <a:t>Azure Key Vault is a cloud service that provides a secure store for secrets. One can securely store passwords, keys and connection strings. Azure Key Vault can be created and managed using the Azure portal.</a:t>
            </a:r>
          </a:p>
          <a:p>
            <a:pPr algn="just"/>
            <a:r>
              <a:rPr lang="en-US" sz="1800" b="1" dirty="0">
                <a:latin typeface="+mj-lt"/>
              </a:rPr>
              <a:t>Advantages of Azure Key Vault :</a:t>
            </a:r>
            <a:endParaRPr lang="en-US" sz="1800" dirty="0">
              <a:latin typeface="+mj-lt"/>
            </a:endParaRPr>
          </a:p>
          <a:p>
            <a:pPr lvl="1" algn="just">
              <a:buClr>
                <a:srgbClr val="FF0000"/>
              </a:buClr>
              <a:buFont typeface="Wingdings" panose="05000000000000000000" pitchFamily="2" charset="2"/>
              <a:buChar char="§"/>
            </a:pPr>
            <a:r>
              <a:rPr lang="en-US" b="1" dirty="0">
                <a:latin typeface="+mj-lt"/>
              </a:rPr>
              <a:t>Secrets Management </a:t>
            </a:r>
            <a:r>
              <a:rPr lang="en-US" dirty="0">
                <a:latin typeface="+mj-lt"/>
              </a:rPr>
              <a:t>– in a secure manner, one can store and control access to tokens, passwords, certificates, API keys, and other secrets.</a:t>
            </a:r>
          </a:p>
          <a:p>
            <a:pPr lvl="1" algn="just">
              <a:buClr>
                <a:srgbClr val="FF0000"/>
              </a:buClr>
              <a:buFont typeface="Wingdings" panose="05000000000000000000" pitchFamily="2" charset="2"/>
              <a:buChar char="§"/>
            </a:pPr>
            <a:r>
              <a:rPr lang="en-US" b="1" dirty="0">
                <a:latin typeface="+mj-lt"/>
              </a:rPr>
              <a:t>Key Management </a:t>
            </a:r>
            <a:r>
              <a:rPr lang="en-US" dirty="0">
                <a:latin typeface="+mj-lt"/>
              </a:rPr>
              <a:t>– As a key management solution, Azure Key Vault simplifies the process of creating and managing encryption keys.</a:t>
            </a:r>
          </a:p>
          <a:p>
            <a:pPr lvl="1" algn="just">
              <a:buClr>
                <a:srgbClr val="FF0000"/>
              </a:buClr>
              <a:buFont typeface="Wingdings" panose="05000000000000000000" pitchFamily="2" charset="2"/>
              <a:buChar char="§"/>
            </a:pPr>
            <a:r>
              <a:rPr lang="en-US" b="1" dirty="0">
                <a:latin typeface="+mj-lt"/>
              </a:rPr>
              <a:t>Certificate Management </a:t>
            </a:r>
            <a:r>
              <a:rPr lang="en-US" dirty="0">
                <a:latin typeface="+mj-lt"/>
              </a:rPr>
              <a:t>– It serves as a service to provision, manages, and deploy public and private Secure Sockets Layer/Transport Layer Security (SSL/TLS) certificates. These can be used with Azure and other internal connected resources.</a:t>
            </a:r>
          </a:p>
          <a:p>
            <a:pPr lvl="1" algn="just">
              <a:buClr>
                <a:srgbClr val="FF0000"/>
              </a:buClr>
              <a:buFont typeface="Wingdings" panose="05000000000000000000" pitchFamily="2" charset="2"/>
              <a:buChar char="§"/>
            </a:pPr>
            <a:r>
              <a:rPr lang="en-US" b="1" dirty="0">
                <a:latin typeface="+mj-lt"/>
              </a:rPr>
              <a:t>Hardware Security Modules </a:t>
            </a:r>
            <a:r>
              <a:rPr lang="en-US" dirty="0">
                <a:latin typeface="+mj-lt"/>
              </a:rPr>
              <a:t>– Secrets and keys can be protected by software, or FIPS 140-2 Level 2 validated HSMs.</a:t>
            </a:r>
          </a:p>
        </p:txBody>
      </p:sp>
      <p:pic>
        <p:nvPicPr>
          <p:cNvPr id="4" name="Picture 3">
            <a:extLst>
              <a:ext uri="{FF2B5EF4-FFF2-40B4-BE49-F238E27FC236}">
                <a16:creationId xmlns:a16="http://schemas.microsoft.com/office/drawing/2014/main" id="{C43FDE6E-FB4C-4D50-9A5E-71D25D738C05}"/>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93761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205046" cy="3494791"/>
          </a:xfrm>
        </p:spPr>
        <p:txBody>
          <a:bodyPr>
            <a:normAutofit/>
          </a:bodyPr>
          <a:lstStyle/>
          <a:p>
            <a:r>
              <a:rPr lang="it-IT" dirty="0"/>
              <a:t>Azure Storage and Types</a:t>
            </a:r>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14932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About Storage</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p:txBody>
          <a:bodyPr>
            <a:noAutofit/>
          </a:bodyPr>
          <a:lstStyle/>
          <a:p>
            <a:pPr algn="just">
              <a:buClr>
                <a:srgbClr val="FF0000"/>
              </a:buClr>
              <a:buFont typeface="Wingdings" panose="05000000000000000000" pitchFamily="2" charset="2"/>
              <a:buChar char="§"/>
            </a:pPr>
            <a:r>
              <a:rPr lang="en-US" sz="1800" dirty="0">
                <a:latin typeface="+mj-lt"/>
              </a:rPr>
              <a:t>Azure Storage is a Microsoft-managed cloud storage service, that provides highly available, durable, scalable and redundant storage.</a:t>
            </a:r>
          </a:p>
          <a:p>
            <a:pPr algn="just">
              <a:buClr>
                <a:srgbClr val="FF0000"/>
              </a:buClr>
              <a:buFont typeface="Wingdings" panose="05000000000000000000" pitchFamily="2" charset="2"/>
              <a:buChar char="§"/>
            </a:pPr>
            <a:r>
              <a:rPr lang="en-US" sz="1800" dirty="0">
                <a:latin typeface="+mj-lt"/>
              </a:rPr>
              <a:t>Azure Storage is: Durable and highly available , Secure, Scalable, Managed and Accessible.</a:t>
            </a:r>
          </a:p>
          <a:p>
            <a:pPr algn="just">
              <a:buClr>
                <a:srgbClr val="FF0000"/>
              </a:buClr>
              <a:buFont typeface="Wingdings" panose="05000000000000000000" pitchFamily="2" charset="2"/>
              <a:buChar char="§"/>
            </a:pPr>
            <a:r>
              <a:rPr lang="en-US" sz="1800" dirty="0">
                <a:latin typeface="+mj-lt"/>
              </a:rPr>
              <a:t>The very first thing you need to use storage in azure is a storage account.</a:t>
            </a:r>
          </a:p>
          <a:p>
            <a:pPr algn="just">
              <a:buClr>
                <a:srgbClr val="FF0000"/>
              </a:buClr>
              <a:buFont typeface="Wingdings" panose="05000000000000000000" pitchFamily="2" charset="2"/>
              <a:buChar char="§"/>
            </a:pPr>
            <a:r>
              <a:rPr lang="en-US" sz="1800" dirty="0">
                <a:latin typeface="+mj-lt"/>
              </a:rPr>
              <a:t>After creating an account, you can transfer data to or from services in your storage account.</a:t>
            </a:r>
          </a:p>
          <a:p>
            <a:pPr algn="just">
              <a:buClr>
                <a:srgbClr val="FF0000"/>
              </a:buClr>
              <a:buFont typeface="Wingdings" panose="05000000000000000000" pitchFamily="2" charset="2"/>
              <a:buChar char="§"/>
            </a:pPr>
            <a:r>
              <a:rPr lang="en-US" sz="1800" dirty="0">
                <a:latin typeface="+mj-lt"/>
              </a:rPr>
              <a:t>Azure offers 2 types of disk storage:</a:t>
            </a:r>
          </a:p>
          <a:p>
            <a:pPr algn="just">
              <a:buClr>
                <a:schemeClr val="tx2"/>
              </a:buClr>
            </a:pPr>
            <a:r>
              <a:rPr lang="en-US" sz="1800" dirty="0">
                <a:latin typeface="+mj-lt"/>
              </a:rPr>
              <a:t>	  </a:t>
            </a:r>
            <a:r>
              <a:rPr lang="en-US" sz="1800" b="1" dirty="0">
                <a:latin typeface="+mj-lt"/>
              </a:rPr>
              <a:t>Managed</a:t>
            </a:r>
            <a:r>
              <a:rPr lang="en-US" sz="1800" dirty="0">
                <a:latin typeface="+mj-lt"/>
              </a:rPr>
              <a:t> :- Managed disk has some advantages over unmanaged disks in the sense that   	              			disks will be created and managed for you. This is a IaaS  offering.</a:t>
            </a:r>
          </a:p>
          <a:p>
            <a:pPr algn="just">
              <a:buClr>
                <a:schemeClr val="tx2"/>
              </a:buClr>
            </a:pPr>
            <a:r>
              <a:rPr lang="en-US" sz="1800" dirty="0">
                <a:latin typeface="+mj-lt"/>
              </a:rPr>
              <a:t>	  </a:t>
            </a:r>
            <a:r>
              <a:rPr lang="en-US" sz="1800" b="1" dirty="0">
                <a:latin typeface="+mj-lt"/>
              </a:rPr>
              <a:t>Unmanage</a:t>
            </a:r>
            <a:r>
              <a:rPr lang="en-US" sz="1800" dirty="0">
                <a:latin typeface="+mj-lt"/>
              </a:rPr>
              <a:t>:-With unmanaged disks, you must manage it yourself. Basically, this means                              		that your virtual hard disks are stored in a storage account as page blobs.</a:t>
            </a:r>
          </a:p>
        </p:txBody>
      </p:sp>
      <p:pic>
        <p:nvPicPr>
          <p:cNvPr id="4" name="Picture 3">
            <a:extLst>
              <a:ext uri="{FF2B5EF4-FFF2-40B4-BE49-F238E27FC236}">
                <a16:creationId xmlns:a16="http://schemas.microsoft.com/office/drawing/2014/main" id="{C229C402-E3BF-46EA-B279-AC70172E3562}"/>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34220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Types of Azure Storage </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097280" y="1985109"/>
            <a:ext cx="10058400" cy="3760891"/>
          </a:xfrm>
        </p:spPr>
        <p:txBody>
          <a:bodyPr>
            <a:noAutofit/>
          </a:bodyPr>
          <a:lstStyle/>
          <a:p>
            <a:pPr algn="just">
              <a:buClr>
                <a:schemeClr val="tx2"/>
              </a:buClr>
            </a:pPr>
            <a:r>
              <a:rPr lang="en-US" dirty="0">
                <a:latin typeface="+mj-lt"/>
              </a:rPr>
              <a:t>Azure storage is easily scalable, extremely flexible and relatively low in cost depending on the options you choose.</a:t>
            </a:r>
          </a:p>
          <a:p>
            <a:pPr algn="just">
              <a:buClr>
                <a:schemeClr val="tx2"/>
              </a:buClr>
            </a:pPr>
            <a:r>
              <a:rPr lang="en-US" dirty="0">
                <a:latin typeface="+mj-lt"/>
              </a:rPr>
              <a:t>There are 4 types of storage in Azure, namely:</a:t>
            </a:r>
          </a:p>
          <a:p>
            <a:pPr lvl="1" algn="just">
              <a:buClr>
                <a:srgbClr val="FF0000"/>
              </a:buClr>
              <a:buFont typeface="Wingdings" panose="05000000000000000000" pitchFamily="2" charset="2"/>
              <a:buChar char="§"/>
            </a:pPr>
            <a:r>
              <a:rPr lang="en-US" dirty="0">
                <a:latin typeface="+mj-lt"/>
              </a:rPr>
              <a:t>File</a:t>
            </a:r>
          </a:p>
          <a:p>
            <a:pPr lvl="1" algn="just">
              <a:buClr>
                <a:srgbClr val="FF0000"/>
              </a:buClr>
              <a:buFont typeface="Wingdings" panose="05000000000000000000" pitchFamily="2" charset="2"/>
              <a:buChar char="§"/>
            </a:pPr>
            <a:r>
              <a:rPr lang="en-US" dirty="0">
                <a:latin typeface="+mj-lt"/>
              </a:rPr>
              <a:t>Blob</a:t>
            </a:r>
          </a:p>
          <a:p>
            <a:pPr lvl="1" algn="just">
              <a:buClr>
                <a:srgbClr val="FF0000"/>
              </a:buClr>
              <a:buFont typeface="Wingdings" panose="05000000000000000000" pitchFamily="2" charset="2"/>
              <a:buChar char="§"/>
            </a:pPr>
            <a:r>
              <a:rPr lang="en-US" dirty="0">
                <a:latin typeface="+mj-lt"/>
              </a:rPr>
              <a:t>Queue</a:t>
            </a:r>
          </a:p>
          <a:p>
            <a:pPr lvl="1" algn="just">
              <a:buClr>
                <a:srgbClr val="FF0000"/>
              </a:buClr>
              <a:buFont typeface="Wingdings" panose="05000000000000000000" pitchFamily="2" charset="2"/>
              <a:buChar char="§"/>
            </a:pPr>
            <a:r>
              <a:rPr lang="en-US" dirty="0">
                <a:latin typeface="+mj-lt"/>
              </a:rPr>
              <a:t>Table</a:t>
            </a:r>
          </a:p>
        </p:txBody>
      </p:sp>
      <p:pic>
        <p:nvPicPr>
          <p:cNvPr id="4" name="Picture 3">
            <a:extLst>
              <a:ext uri="{FF2B5EF4-FFF2-40B4-BE49-F238E27FC236}">
                <a16:creationId xmlns:a16="http://schemas.microsoft.com/office/drawing/2014/main" id="{DF24E559-58B0-4D41-9674-B6D6ADF1037F}"/>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419214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Types of Azure Storage </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097280" y="1985109"/>
            <a:ext cx="10058400" cy="3760891"/>
          </a:xfrm>
        </p:spPr>
        <p:txBody>
          <a:bodyPr>
            <a:noAutofit/>
          </a:bodyPr>
          <a:lstStyle/>
          <a:p>
            <a:pPr>
              <a:buClr>
                <a:schemeClr val="tx2"/>
              </a:buClr>
            </a:pPr>
            <a:r>
              <a:rPr lang="en-US" sz="1600" b="1" dirty="0">
                <a:latin typeface="+mj-lt"/>
              </a:rPr>
              <a:t>Blobs Storage:</a:t>
            </a:r>
          </a:p>
          <a:p>
            <a:pPr>
              <a:buClr>
                <a:srgbClr val="FF0000"/>
              </a:buClr>
              <a:buFont typeface="Wingdings" panose="05000000000000000000" pitchFamily="2" charset="2"/>
              <a:buChar char="§"/>
            </a:pPr>
            <a:r>
              <a:rPr lang="en-US" sz="1600" dirty="0">
                <a:latin typeface="+mj-lt"/>
              </a:rPr>
              <a:t>The word blob is an acronym which stands for binary large object. Azure Blob storage is a service that stores unstructured data in the cloud as objects/blobs. Blob storage can store any type of text or binary data, such as a document, media file, or application installer. Blob storage is also referred to as object storage.</a:t>
            </a:r>
          </a:p>
          <a:p>
            <a:pPr>
              <a:buClr>
                <a:srgbClr val="FF0000"/>
              </a:buClr>
              <a:buFont typeface="Wingdings" panose="05000000000000000000" pitchFamily="2" charset="2"/>
              <a:buChar char="§"/>
            </a:pPr>
            <a:r>
              <a:rPr lang="en-US" sz="1600" dirty="0">
                <a:latin typeface="+mj-lt"/>
              </a:rPr>
              <a:t>Blob Storage can be divided into two access tiers, a Hot access tier for data which is accessed frequently and a Cold access tier for data which is not accessed very often.</a:t>
            </a:r>
          </a:p>
          <a:p>
            <a:pPr>
              <a:buClr>
                <a:srgbClr val="FF0000"/>
              </a:buClr>
              <a:buFont typeface="Wingdings" panose="05000000000000000000" pitchFamily="2" charset="2"/>
              <a:buChar char="§"/>
            </a:pPr>
            <a:r>
              <a:rPr lang="en-US" sz="1600" b="1" dirty="0">
                <a:latin typeface="+mj-lt"/>
              </a:rPr>
              <a:t>Types of Blob Storage</a:t>
            </a:r>
          </a:p>
          <a:p>
            <a:pPr marL="742950" lvl="1" indent="-285750">
              <a:buClr>
                <a:srgbClr val="FF0000"/>
              </a:buClr>
              <a:buFont typeface="Courier New" panose="02070309020205020404" pitchFamily="49" charset="0"/>
              <a:buChar char="o"/>
            </a:pPr>
            <a:r>
              <a:rPr lang="en-US" sz="1600" b="1" dirty="0">
                <a:latin typeface="+mj-lt"/>
              </a:rPr>
              <a:t>Block blobs </a:t>
            </a:r>
            <a:r>
              <a:rPr lang="en-US" sz="1600" dirty="0">
                <a:latin typeface="+mj-lt"/>
              </a:rPr>
              <a:t>are made of blocks. Each block has a unique block ID. Blocks can be different sizes, potentially up to a maximum of 4.75TB. </a:t>
            </a:r>
          </a:p>
          <a:p>
            <a:pPr marL="742950" lvl="1" indent="-285750">
              <a:buClr>
                <a:srgbClr val="FF0000"/>
              </a:buClr>
              <a:buFont typeface="Courier New" panose="02070309020205020404" pitchFamily="49" charset="0"/>
              <a:buChar char="o"/>
            </a:pPr>
            <a:r>
              <a:rPr lang="en-US" sz="1600" b="1" dirty="0">
                <a:latin typeface="+mj-lt"/>
              </a:rPr>
              <a:t>Append blobs </a:t>
            </a:r>
            <a:r>
              <a:rPr lang="en-US" sz="1600" dirty="0">
                <a:latin typeface="+mj-lt"/>
              </a:rPr>
              <a:t>are used to append data. Basically, this means that each time you make changes to the blob, the data will be appended at the end of the blob. Data cannot be changed or deleted, only appended.</a:t>
            </a:r>
          </a:p>
          <a:p>
            <a:pPr marL="742950" lvl="1" indent="-285750">
              <a:buClr>
                <a:srgbClr val="FF0000"/>
              </a:buClr>
              <a:buFont typeface="Courier New" panose="02070309020205020404" pitchFamily="49" charset="0"/>
              <a:buChar char="o"/>
            </a:pPr>
            <a:r>
              <a:rPr lang="en-US" sz="1600" b="1" dirty="0">
                <a:latin typeface="+mj-lt"/>
              </a:rPr>
              <a:t>Page blobs </a:t>
            </a:r>
            <a:r>
              <a:rPr lang="en-US" sz="1600" dirty="0">
                <a:latin typeface="+mj-lt"/>
              </a:rPr>
              <a:t>are compilation of pages. They allow random read and write operations. </a:t>
            </a:r>
          </a:p>
          <a:p>
            <a:pPr marL="742950" lvl="1" indent="-285750">
              <a:buClr>
                <a:srgbClr val="FF0000"/>
              </a:buClr>
              <a:buFont typeface="Courier New" panose="02070309020205020404" pitchFamily="49" charset="0"/>
              <a:buChar char="o"/>
            </a:pPr>
            <a:r>
              <a:rPr lang="en-US" sz="1600" dirty="0">
                <a:latin typeface="+mj-lt"/>
              </a:rPr>
              <a:t>While creating a blob, if the type is not specified they are set to block type by default</a:t>
            </a:r>
          </a:p>
          <a:p>
            <a:pPr algn="just">
              <a:buClr>
                <a:schemeClr val="tx2"/>
              </a:buClr>
            </a:pPr>
            <a:r>
              <a:rPr lang="en-US" sz="1600" dirty="0">
                <a:latin typeface="+mj-lt"/>
              </a:rPr>
              <a:t>.</a:t>
            </a:r>
          </a:p>
        </p:txBody>
      </p:sp>
      <p:pic>
        <p:nvPicPr>
          <p:cNvPr id="4" name="Picture 3">
            <a:extLst>
              <a:ext uri="{FF2B5EF4-FFF2-40B4-BE49-F238E27FC236}">
                <a16:creationId xmlns:a16="http://schemas.microsoft.com/office/drawing/2014/main" id="{2D839B46-E616-45E3-9E97-2126A46E46CB}"/>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324922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4762" y="639097"/>
            <a:ext cx="5098310" cy="3494791"/>
          </a:xfrm>
        </p:spPr>
        <p:txBody>
          <a:bodyPr>
            <a:normAutofit/>
          </a:bodyPr>
          <a:lstStyle/>
          <a:p>
            <a:r>
              <a:rPr lang="en-US" dirty="0"/>
              <a:t>Azure Introduction</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Types of Azure Storage </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097280" y="1870809"/>
            <a:ext cx="10058400" cy="3760891"/>
          </a:xfrm>
        </p:spPr>
        <p:txBody>
          <a:bodyPr>
            <a:noAutofit/>
          </a:bodyPr>
          <a:lstStyle/>
          <a:p>
            <a:pPr>
              <a:buClr>
                <a:schemeClr val="tx2"/>
              </a:buClr>
            </a:pPr>
            <a:r>
              <a:rPr lang="en-US" sz="1800" b="1" dirty="0">
                <a:latin typeface="+mj-lt"/>
              </a:rPr>
              <a:t>Tables Storage:</a:t>
            </a:r>
          </a:p>
          <a:p>
            <a:pPr algn="just">
              <a:buClr>
                <a:srgbClr val="FF0000"/>
              </a:buClr>
              <a:buFont typeface="Wingdings" panose="05000000000000000000" pitchFamily="2" charset="2"/>
              <a:buChar char="§"/>
            </a:pPr>
            <a:r>
              <a:rPr lang="en-US" sz="1800" dirty="0">
                <a:latin typeface="+mj-lt"/>
              </a:rPr>
              <a:t>The Azure Table storage service stores large amounts of structured data in key-value format .</a:t>
            </a:r>
          </a:p>
          <a:p>
            <a:pPr algn="just">
              <a:buClr>
                <a:srgbClr val="FF0000"/>
              </a:buClr>
              <a:buFont typeface="Wingdings" panose="05000000000000000000" pitchFamily="2" charset="2"/>
              <a:buChar char="§"/>
            </a:pPr>
            <a:r>
              <a:rPr lang="en-US" sz="1800" dirty="0">
                <a:latin typeface="+mj-lt"/>
              </a:rPr>
              <a:t>The service is a NoSQL datastore which accepts authenticated calls from inside and outside    the Azure cloud.</a:t>
            </a:r>
          </a:p>
          <a:p>
            <a:pPr algn="just">
              <a:buClr>
                <a:srgbClr val="FF0000"/>
              </a:buClr>
              <a:buFont typeface="Wingdings" panose="05000000000000000000" pitchFamily="2" charset="2"/>
              <a:buChar char="§"/>
            </a:pPr>
            <a:r>
              <a:rPr lang="en-US" sz="1800" dirty="0">
                <a:latin typeface="+mj-lt"/>
              </a:rPr>
              <a:t> Azure tables are ideal for storing structured, non-relational data.</a:t>
            </a:r>
          </a:p>
          <a:p>
            <a:pPr algn="just">
              <a:buClr>
                <a:srgbClr val="FF0000"/>
              </a:buClr>
              <a:buFont typeface="Wingdings" panose="05000000000000000000" pitchFamily="2" charset="2"/>
              <a:buChar char="§"/>
            </a:pPr>
            <a:r>
              <a:rPr lang="en-US" sz="1800" dirty="0">
                <a:latin typeface="+mj-lt"/>
              </a:rPr>
              <a:t>The three main parts of service are −</a:t>
            </a:r>
          </a:p>
          <a:p>
            <a:pPr marL="742950" lvl="1" indent="-285750" algn="just">
              <a:buClr>
                <a:schemeClr val="tx2"/>
              </a:buClr>
              <a:buFont typeface="Courier New" panose="02070309020205020404" pitchFamily="49" charset="0"/>
              <a:buChar char="o"/>
            </a:pPr>
            <a:r>
              <a:rPr lang="en-US" b="1" dirty="0">
                <a:latin typeface="+mj-lt"/>
              </a:rPr>
              <a:t>Tables</a:t>
            </a:r>
            <a:r>
              <a:rPr lang="en-US" dirty="0">
                <a:latin typeface="+mj-lt"/>
              </a:rPr>
              <a:t> :This is not a traditional table </a:t>
            </a:r>
          </a:p>
          <a:p>
            <a:pPr marL="742950" lvl="1" indent="-285750" algn="just">
              <a:buClr>
                <a:schemeClr val="tx2"/>
              </a:buClr>
              <a:buFont typeface="Courier New" panose="02070309020205020404" pitchFamily="49" charset="0"/>
              <a:buChar char="o"/>
            </a:pPr>
            <a:r>
              <a:rPr lang="en-US" b="1" dirty="0">
                <a:latin typeface="+mj-lt"/>
              </a:rPr>
              <a:t>Entities</a:t>
            </a:r>
            <a:r>
              <a:rPr lang="en-US" dirty="0">
                <a:latin typeface="+mj-lt"/>
              </a:rPr>
              <a:t> :An object which consists out of properties. Each entity has a partition key, a row key and a 			timestamp by default. An entity can store 252 properties.</a:t>
            </a:r>
          </a:p>
          <a:p>
            <a:pPr marL="742950" lvl="1" indent="-285750" algn="just">
              <a:buClr>
                <a:schemeClr val="tx2"/>
              </a:buClr>
              <a:buFont typeface="Courier New" panose="02070309020205020404" pitchFamily="49" charset="0"/>
              <a:buChar char="o"/>
            </a:pPr>
            <a:r>
              <a:rPr lang="en-US" b="1" dirty="0">
                <a:latin typeface="+mj-lt"/>
              </a:rPr>
              <a:t>Properties</a:t>
            </a:r>
            <a:r>
              <a:rPr lang="en-US" dirty="0">
                <a:latin typeface="+mj-lt"/>
              </a:rPr>
              <a:t> :The properties are the key-value pairs. Following are the properties supported,</a:t>
            </a:r>
          </a:p>
          <a:p>
            <a:pPr marL="457200" lvl="1" indent="0" algn="just">
              <a:buClr>
                <a:schemeClr val="tx2"/>
              </a:buClr>
              <a:buNone/>
            </a:pPr>
            <a:r>
              <a:rPr lang="en-US" sz="1800" dirty="0">
                <a:latin typeface="+mj-lt"/>
              </a:rPr>
              <a:t>		GUID, Byte[], Int32 or int, Bool , Int64 or long, </a:t>
            </a:r>
            <a:r>
              <a:rPr lang="en-US" sz="1800" dirty="0" err="1">
                <a:latin typeface="+mj-lt"/>
              </a:rPr>
              <a:t>DateTime</a:t>
            </a:r>
            <a:r>
              <a:rPr lang="en-US" sz="1800" dirty="0">
                <a:latin typeface="+mj-lt"/>
              </a:rPr>
              <a:t>, String, Double.</a:t>
            </a:r>
          </a:p>
          <a:p>
            <a:pPr algn="just">
              <a:buClr>
                <a:schemeClr val="tx2"/>
              </a:buClr>
            </a:pPr>
            <a:r>
              <a:rPr lang="en-US" sz="1600" dirty="0">
                <a:latin typeface="+mj-lt"/>
              </a:rPr>
              <a:t>.</a:t>
            </a:r>
          </a:p>
        </p:txBody>
      </p:sp>
      <p:pic>
        <p:nvPicPr>
          <p:cNvPr id="4" name="Picture 3">
            <a:extLst>
              <a:ext uri="{FF2B5EF4-FFF2-40B4-BE49-F238E27FC236}">
                <a16:creationId xmlns:a16="http://schemas.microsoft.com/office/drawing/2014/main" id="{0D776CC9-8B23-4FAB-97C9-93BF0110BA69}"/>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71356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3">
                                            <p:txEl>
                                              <p:pRg st="2" end="2"/>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
                                            <p:txEl>
                                              <p:pRg st="3" end="3"/>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3">
                                            <p:txEl>
                                              <p:pRg st="4" end="4"/>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3">
                                            <p:txEl>
                                              <p:pRg st="5" end="5"/>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3">
                                            <p:txEl>
                                              <p:pRg st="6" end="6"/>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9" dur="500"/>
                                        <p:tgtEl>
                                          <p:spTgt spid="3">
                                            <p:txEl>
                                              <p:pRg st="7" end="7"/>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4" dur="500"/>
                                        <p:tgtEl>
                                          <p:spTgt spid="3">
                                            <p:txEl>
                                              <p:pRg st="8" end="8"/>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p:cTn id="57"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Types of Azure Storage </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097280" y="1870809"/>
            <a:ext cx="10058400" cy="3760891"/>
          </a:xfrm>
        </p:spPr>
        <p:txBody>
          <a:bodyPr>
            <a:noAutofit/>
          </a:bodyPr>
          <a:lstStyle/>
          <a:p>
            <a:pPr>
              <a:buClr>
                <a:schemeClr val="tx2"/>
              </a:buClr>
            </a:pPr>
            <a:r>
              <a:rPr lang="en-US" b="1" dirty="0">
                <a:latin typeface="+mj-lt"/>
              </a:rPr>
              <a:t>File Share Storage :</a:t>
            </a:r>
          </a:p>
          <a:p>
            <a:pPr>
              <a:buClr>
                <a:srgbClr val="FF0000"/>
              </a:buClr>
              <a:buFont typeface="Wingdings" panose="05000000000000000000" pitchFamily="2" charset="2"/>
              <a:buChar char="§"/>
            </a:pPr>
            <a:r>
              <a:rPr lang="en-US" dirty="0">
                <a:latin typeface="+mj-lt"/>
              </a:rPr>
              <a:t>A File Storage share is an SMB file share in Azure. All directories and files must be created in a parent share. </a:t>
            </a:r>
          </a:p>
          <a:p>
            <a:pPr>
              <a:buClr>
                <a:srgbClr val="FF0000"/>
              </a:buClr>
              <a:buFont typeface="Wingdings" panose="05000000000000000000" pitchFamily="2" charset="2"/>
              <a:buChar char="§"/>
            </a:pPr>
            <a:r>
              <a:rPr lang="en-US" dirty="0">
                <a:latin typeface="+mj-lt"/>
              </a:rPr>
              <a:t>An account can contain an unlimited number of shares, and a share can store an unlimited number of files, up to the 5 TB total capacity of the file share</a:t>
            </a:r>
            <a:endParaRPr lang="en-US" sz="1800" dirty="0">
              <a:latin typeface="+mj-lt"/>
            </a:endParaRPr>
          </a:p>
        </p:txBody>
      </p:sp>
      <p:pic>
        <p:nvPicPr>
          <p:cNvPr id="4" name="Picture 3">
            <a:extLst>
              <a:ext uri="{FF2B5EF4-FFF2-40B4-BE49-F238E27FC236}">
                <a16:creationId xmlns:a16="http://schemas.microsoft.com/office/drawing/2014/main" id="{A7A02FAB-5427-48BF-9DFE-A5742D9853C8}"/>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74439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41478" y="1782098"/>
            <a:ext cx="5205046" cy="3494791"/>
          </a:xfrm>
        </p:spPr>
        <p:txBody>
          <a:bodyPr>
            <a:normAutofit fontScale="90000"/>
          </a:bodyPr>
          <a:lstStyle/>
          <a:p>
            <a:r>
              <a:rPr lang="en-US" dirty="0"/>
              <a:t>SQL Database Creation and Migration Assistant tool</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37765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0366" y="901878"/>
            <a:ext cx="5205046" cy="3494791"/>
          </a:xfrm>
        </p:spPr>
        <p:txBody>
          <a:bodyPr>
            <a:normAutofit/>
          </a:bodyPr>
          <a:lstStyle/>
          <a:p>
            <a:r>
              <a:rPr lang="en-US" dirty="0"/>
              <a:t>Azure Redis Cache</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28853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Azure Redis Cache </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066800" y="1809262"/>
            <a:ext cx="10058400" cy="3760891"/>
          </a:xfrm>
        </p:spPr>
        <p:txBody>
          <a:bodyPr>
            <a:noAutofit/>
          </a:bodyPr>
          <a:lstStyle/>
          <a:p>
            <a:pPr algn="just">
              <a:lnSpc>
                <a:spcPct val="150000"/>
              </a:lnSpc>
              <a:buClr>
                <a:schemeClr val="tx2"/>
              </a:buClr>
            </a:pPr>
            <a:r>
              <a:rPr lang="en-US" sz="1800" b="1" dirty="0">
                <a:latin typeface="+mj-lt"/>
              </a:rPr>
              <a:t>Azure Redis Cache - </a:t>
            </a:r>
            <a:r>
              <a:rPr lang="en-US" sz="1800" dirty="0">
                <a:latin typeface="+mj-lt"/>
              </a:rPr>
              <a:t>is one of the cache service offerings from Microsoft Azure. Based on the popular open source Redis Cache, it allows the user to have the best of both worlds- rich features and eco system of Redis plus reliable hosting and monitoring from Microsoft.</a:t>
            </a:r>
          </a:p>
          <a:p>
            <a:pPr algn="just">
              <a:lnSpc>
                <a:spcPct val="150000"/>
              </a:lnSpc>
              <a:buClr>
                <a:schemeClr val="tx2"/>
              </a:buClr>
            </a:pPr>
            <a:r>
              <a:rPr lang="en-US" sz="1800" b="1" dirty="0">
                <a:latin typeface="+mj-lt"/>
              </a:rPr>
              <a:t>Basic: </a:t>
            </a:r>
            <a:r>
              <a:rPr lang="en-US" sz="1800" dirty="0">
                <a:latin typeface="+mj-lt"/>
              </a:rPr>
              <a:t>This is mainly suitable for development/test purposes and non-critical workloads. It has a single node which is available in multiple sizes.</a:t>
            </a:r>
          </a:p>
          <a:p>
            <a:pPr algn="just">
              <a:lnSpc>
                <a:spcPct val="150000"/>
              </a:lnSpc>
              <a:buClr>
                <a:schemeClr val="tx2"/>
              </a:buClr>
            </a:pPr>
            <a:r>
              <a:rPr lang="en-US" sz="1800" b="1" dirty="0">
                <a:latin typeface="+mj-lt"/>
              </a:rPr>
              <a:t>Standard: </a:t>
            </a:r>
            <a:r>
              <a:rPr lang="en-US" sz="1800" dirty="0">
                <a:latin typeface="+mj-lt"/>
              </a:rPr>
              <a:t>This provides replication through primary and secondary nodes. It supports multiple sizes and provides a SLA of 99.9% availability.</a:t>
            </a:r>
          </a:p>
        </p:txBody>
      </p:sp>
      <p:pic>
        <p:nvPicPr>
          <p:cNvPr id="4" name="Picture 3">
            <a:extLst>
              <a:ext uri="{FF2B5EF4-FFF2-40B4-BE49-F238E27FC236}">
                <a16:creationId xmlns:a16="http://schemas.microsoft.com/office/drawing/2014/main" id="{A7A02FAB-5427-48BF-9DFE-A5742D9853C8}"/>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72396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Azure Redis Cache </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066800" y="1809262"/>
            <a:ext cx="10058400" cy="3760891"/>
          </a:xfrm>
        </p:spPr>
        <p:txBody>
          <a:bodyPr>
            <a:noAutofit/>
          </a:bodyPr>
          <a:lstStyle/>
          <a:p>
            <a:pPr algn="just">
              <a:lnSpc>
                <a:spcPct val="150000"/>
              </a:lnSpc>
              <a:buClr>
                <a:schemeClr val="tx2"/>
              </a:buClr>
            </a:pPr>
            <a:r>
              <a:rPr lang="en-US" sz="1800" b="1" dirty="0">
                <a:latin typeface="+mj-lt"/>
              </a:rPr>
              <a:t>Premium: </a:t>
            </a:r>
            <a:r>
              <a:rPr lang="en-US" sz="1800" dirty="0">
                <a:latin typeface="+mj-lt"/>
              </a:rPr>
              <a:t>The Premium tier has all the standard features and, also, it provides better performance, bigger workloads, enhanced security, and disaster recovery. Backups and Snapshots and can be created and restored in case of failures. It also offers Redis Persistence, which persists data stored inside the cache. It also provides a Redis Cluster, which automatically shares data across multiple Redis nodes. Hence this allows creating workloads of bigger memory sizes and get better performance. It also offers support for Azure Virtual Networks, which gives the ability to isolate the cache by using subnets, access control policies, and other features.</a:t>
            </a:r>
          </a:p>
          <a:p>
            <a:pPr algn="just">
              <a:lnSpc>
                <a:spcPct val="150000"/>
              </a:lnSpc>
              <a:buClr>
                <a:schemeClr val="tx2"/>
              </a:buClr>
            </a:pPr>
            <a:r>
              <a:rPr lang="en-US" sz="1800" b="1" dirty="0">
                <a:latin typeface="+mj-lt"/>
              </a:rPr>
              <a:t>RDB (Redis database) persistence</a:t>
            </a:r>
            <a:r>
              <a:rPr lang="en-US" sz="1800" dirty="0">
                <a:latin typeface="+mj-lt"/>
              </a:rPr>
              <a:t>: This option persists the data by taking a snapshot of the cache. The snapshot is taken based on the frequency configured. In the case of recovery, the most recent snapshot will be used.</a:t>
            </a:r>
          </a:p>
          <a:p>
            <a:pPr algn="just">
              <a:lnSpc>
                <a:spcPct val="150000"/>
              </a:lnSpc>
              <a:buClr>
                <a:schemeClr val="tx2"/>
              </a:buClr>
            </a:pPr>
            <a:r>
              <a:rPr lang="en-US" sz="1800" b="1" dirty="0">
                <a:latin typeface="+mj-lt"/>
              </a:rPr>
              <a:t>AOF (Append only file) persistence</a:t>
            </a:r>
            <a:r>
              <a:rPr lang="en-US" sz="1800" dirty="0">
                <a:latin typeface="+mj-lt"/>
              </a:rPr>
              <a:t>: This option saves the data for every writes operation. In case of recovery, the cache is reconstruct using stored write operation.</a:t>
            </a:r>
          </a:p>
        </p:txBody>
      </p:sp>
      <p:pic>
        <p:nvPicPr>
          <p:cNvPr id="4" name="Picture 3">
            <a:extLst>
              <a:ext uri="{FF2B5EF4-FFF2-40B4-BE49-F238E27FC236}">
                <a16:creationId xmlns:a16="http://schemas.microsoft.com/office/drawing/2014/main" id="{A7A02FAB-5427-48BF-9DFE-A5742D9853C8}"/>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6499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Benefits of using Azure Redis Cache</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141533" y="1897188"/>
            <a:ext cx="10058400" cy="3760891"/>
          </a:xfrm>
        </p:spPr>
        <p:txBody>
          <a:bodyPr>
            <a:noAutofit/>
          </a:bodyPr>
          <a:lstStyle/>
          <a:p>
            <a:pPr algn="just">
              <a:buClr>
                <a:srgbClr val="FF0000"/>
              </a:buClr>
              <a:buFont typeface="Wingdings" panose="05000000000000000000" pitchFamily="2" charset="2"/>
              <a:buChar char="§"/>
            </a:pPr>
            <a:r>
              <a:rPr lang="en-US" b="1" dirty="0">
                <a:latin typeface="+mj-lt"/>
              </a:rPr>
              <a:t>High Performance </a:t>
            </a:r>
            <a:r>
              <a:rPr lang="en-US" dirty="0">
                <a:latin typeface="+mj-lt"/>
              </a:rPr>
              <a:t>due to the low latency and high throughput capacity of Redis engine. So, as the load on the application increases, it continues to remain available. And since the cache layer is separate, the data tier can be scaled independently.</a:t>
            </a:r>
          </a:p>
          <a:p>
            <a:pPr algn="just">
              <a:buClr>
                <a:srgbClr val="FF0000"/>
              </a:buClr>
              <a:buFont typeface="Wingdings" panose="05000000000000000000" pitchFamily="2" charset="2"/>
              <a:buChar char="§"/>
            </a:pPr>
            <a:r>
              <a:rPr lang="en-US" b="1" dirty="0">
                <a:latin typeface="+mj-lt"/>
              </a:rPr>
              <a:t>Supports a variety of programming </a:t>
            </a:r>
            <a:r>
              <a:rPr lang="en-US" dirty="0">
                <a:latin typeface="+mj-lt"/>
              </a:rPr>
              <a:t>languages like C, C#, Java, PHP, VCL, Fancy, Io, Lua, Perl, Rust, Go, Scala, </a:t>
            </a:r>
            <a:r>
              <a:rPr lang="en-US" dirty="0" err="1">
                <a:latin typeface="+mj-lt"/>
              </a:rPr>
              <a:t>Matlab</a:t>
            </a:r>
            <a:r>
              <a:rPr lang="en-US" dirty="0">
                <a:latin typeface="+mj-lt"/>
              </a:rPr>
              <a:t>, Python.</a:t>
            </a:r>
          </a:p>
          <a:p>
            <a:pPr algn="just">
              <a:buClr>
                <a:srgbClr val="FF0000"/>
              </a:buClr>
              <a:buFont typeface="Wingdings" panose="05000000000000000000" pitchFamily="2" charset="2"/>
              <a:buChar char="§"/>
            </a:pPr>
            <a:r>
              <a:rPr lang="en-US" dirty="0">
                <a:latin typeface="+mj-lt"/>
              </a:rPr>
              <a:t>Leverages </a:t>
            </a:r>
            <a:r>
              <a:rPr lang="en-US" b="1" dirty="0">
                <a:latin typeface="+mj-lt"/>
              </a:rPr>
              <a:t>Redis authentication </a:t>
            </a:r>
            <a:r>
              <a:rPr lang="en-US" dirty="0">
                <a:latin typeface="+mj-lt"/>
              </a:rPr>
              <a:t>and supports SSL for securing cache/client communication.</a:t>
            </a:r>
          </a:p>
          <a:p>
            <a:pPr algn="just">
              <a:buClr>
                <a:srgbClr val="FF0000"/>
              </a:buClr>
              <a:buFont typeface="Wingdings" panose="05000000000000000000" pitchFamily="2" charset="2"/>
              <a:buChar char="§"/>
            </a:pPr>
            <a:r>
              <a:rPr lang="en-US" dirty="0">
                <a:latin typeface="+mj-lt"/>
              </a:rPr>
              <a:t>Makes Redis cache </a:t>
            </a:r>
            <a:r>
              <a:rPr lang="en-US" b="1" dirty="0">
                <a:latin typeface="+mj-lt"/>
              </a:rPr>
              <a:t>highly available </a:t>
            </a:r>
            <a:r>
              <a:rPr lang="en-US" dirty="0">
                <a:latin typeface="+mj-lt"/>
              </a:rPr>
              <a:t>by having primary and secondary replica cache. If the primary cache fails, the secondary replica is promoted to primary and a new replica is created and populated. This process is automatic and is managed by Microsoft Azure.</a:t>
            </a:r>
          </a:p>
          <a:p>
            <a:pPr algn="just">
              <a:buClr>
                <a:srgbClr val="FF0000"/>
              </a:buClr>
              <a:buFont typeface="Wingdings" panose="05000000000000000000" pitchFamily="2" charset="2"/>
              <a:buChar char="§"/>
            </a:pPr>
            <a:r>
              <a:rPr lang="en-US" b="1" dirty="0">
                <a:latin typeface="+mj-lt"/>
              </a:rPr>
              <a:t>Monitoring</a:t>
            </a:r>
            <a:r>
              <a:rPr lang="en-US" dirty="0">
                <a:latin typeface="+mj-lt"/>
              </a:rPr>
              <a:t> the health and performance of the cache, configuring alerts when a certain threshold is crossed is easy and can be done through the Azure Management Portal.</a:t>
            </a:r>
          </a:p>
        </p:txBody>
      </p:sp>
      <p:pic>
        <p:nvPicPr>
          <p:cNvPr id="4" name="Picture 3">
            <a:extLst>
              <a:ext uri="{FF2B5EF4-FFF2-40B4-BE49-F238E27FC236}">
                <a16:creationId xmlns:a16="http://schemas.microsoft.com/office/drawing/2014/main" id="{A7A02FAB-5427-48BF-9DFE-A5742D9853C8}"/>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42283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40366" y="901878"/>
            <a:ext cx="5205046" cy="3494791"/>
          </a:xfrm>
        </p:spPr>
        <p:txBody>
          <a:bodyPr>
            <a:normAutofit/>
          </a:bodyPr>
          <a:lstStyle/>
          <a:p>
            <a:r>
              <a:rPr lang="en-US" dirty="0"/>
              <a:t>Azure SendGrid</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71322F9-79E5-4BE1-B3D2-0EED8681C4E9}"/>
              </a:ext>
            </a:extLst>
          </p:cNvPr>
          <p:cNvPicPr>
            <a:picLocks noChangeAspect="1"/>
          </p:cNvPicPr>
          <p:nvPr/>
        </p:nvPicPr>
        <p:blipFill>
          <a:blip r:embed="rId4"/>
          <a:stretch>
            <a:fillRect/>
          </a:stretch>
        </p:blipFill>
        <p:spPr>
          <a:xfrm>
            <a:off x="10207868" y="0"/>
            <a:ext cx="1984131" cy="901878"/>
          </a:xfrm>
          <a:prstGeom prst="rect">
            <a:avLst/>
          </a:prstGeom>
        </p:spPr>
      </p:pic>
    </p:spTree>
    <p:extLst>
      <p:ext uri="{BB962C8B-B14F-4D97-AF65-F5344CB8AC3E}">
        <p14:creationId xmlns:p14="http://schemas.microsoft.com/office/powerpoint/2010/main" val="350046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88-432D-4E99-9D0F-774DBF2C466E}"/>
              </a:ext>
            </a:extLst>
          </p:cNvPr>
          <p:cNvSpPr>
            <a:spLocks noGrp="1"/>
          </p:cNvSpPr>
          <p:nvPr>
            <p:ph type="title"/>
          </p:nvPr>
        </p:nvSpPr>
        <p:spPr/>
        <p:txBody>
          <a:bodyPr/>
          <a:lstStyle/>
          <a:p>
            <a:r>
              <a:rPr lang="en-US" dirty="0"/>
              <a:t>Azure SendGrid</a:t>
            </a:r>
          </a:p>
        </p:txBody>
      </p:sp>
      <p:sp>
        <p:nvSpPr>
          <p:cNvPr id="3" name="Content Placeholder 2">
            <a:extLst>
              <a:ext uri="{FF2B5EF4-FFF2-40B4-BE49-F238E27FC236}">
                <a16:creationId xmlns:a16="http://schemas.microsoft.com/office/drawing/2014/main" id="{71FA430D-AE7C-42BA-B212-FCC26ACBD9DD}"/>
              </a:ext>
            </a:extLst>
          </p:cNvPr>
          <p:cNvSpPr>
            <a:spLocks noGrp="1"/>
          </p:cNvSpPr>
          <p:nvPr>
            <p:ph idx="1"/>
          </p:nvPr>
        </p:nvSpPr>
        <p:spPr>
          <a:xfrm>
            <a:off x="1141533" y="1897188"/>
            <a:ext cx="10058400" cy="3760891"/>
          </a:xfrm>
        </p:spPr>
        <p:txBody>
          <a:bodyPr>
            <a:noAutofit/>
          </a:bodyPr>
          <a:lstStyle/>
          <a:p>
            <a:pPr marL="0" indent="0" algn="just">
              <a:lnSpc>
                <a:spcPct val="150000"/>
              </a:lnSpc>
              <a:buClr>
                <a:srgbClr val="FF0000"/>
              </a:buClr>
              <a:buNone/>
            </a:pPr>
            <a:r>
              <a:rPr lang="en-US" b="1" dirty="0">
                <a:latin typeface="+mj-lt"/>
              </a:rPr>
              <a:t>SendGrid</a:t>
            </a:r>
            <a:r>
              <a:rPr lang="en-US" dirty="0">
                <a:latin typeface="+mj-lt"/>
              </a:rPr>
              <a:t> is a cloud-based email service that provides reliable transactional email delivery, scalability, and real-time analytics along with flexible APIs that make custom integration easy. Common SendGrid use cases include:</a:t>
            </a:r>
          </a:p>
          <a:p>
            <a:pPr lvl="1" algn="just">
              <a:lnSpc>
                <a:spcPct val="150000"/>
              </a:lnSpc>
              <a:buClr>
                <a:srgbClr val="FF0000"/>
              </a:buClr>
              <a:buFont typeface="Wingdings" panose="05000000000000000000" pitchFamily="2" charset="2"/>
              <a:buChar char="§"/>
            </a:pPr>
            <a:r>
              <a:rPr lang="en-US" sz="2000" dirty="0">
                <a:latin typeface="+mj-lt"/>
              </a:rPr>
              <a:t>Automatically sending receipts or purchase confirmations to customers.</a:t>
            </a:r>
          </a:p>
          <a:p>
            <a:pPr lvl="1" algn="just">
              <a:lnSpc>
                <a:spcPct val="150000"/>
              </a:lnSpc>
              <a:buClr>
                <a:srgbClr val="FF0000"/>
              </a:buClr>
              <a:buFont typeface="Wingdings" panose="05000000000000000000" pitchFamily="2" charset="2"/>
              <a:buChar char="§"/>
            </a:pPr>
            <a:r>
              <a:rPr lang="en-US" sz="2000" dirty="0">
                <a:latin typeface="+mj-lt"/>
              </a:rPr>
              <a:t>Administering distribution lists for sending customers monthly fliers and promotions.</a:t>
            </a:r>
          </a:p>
          <a:p>
            <a:pPr lvl="1" algn="just">
              <a:lnSpc>
                <a:spcPct val="150000"/>
              </a:lnSpc>
              <a:buClr>
                <a:srgbClr val="FF0000"/>
              </a:buClr>
              <a:buFont typeface="Wingdings" panose="05000000000000000000" pitchFamily="2" charset="2"/>
              <a:buChar char="§"/>
            </a:pPr>
            <a:r>
              <a:rPr lang="en-US" sz="2000" dirty="0">
                <a:latin typeface="+mj-lt"/>
              </a:rPr>
              <a:t>Collecting real-time metrics for things like blocked email and customer engagement.</a:t>
            </a:r>
          </a:p>
          <a:p>
            <a:pPr lvl="1" algn="just">
              <a:lnSpc>
                <a:spcPct val="150000"/>
              </a:lnSpc>
              <a:buClr>
                <a:srgbClr val="FF0000"/>
              </a:buClr>
              <a:buFont typeface="Wingdings" panose="05000000000000000000" pitchFamily="2" charset="2"/>
              <a:buChar char="§"/>
            </a:pPr>
            <a:r>
              <a:rPr lang="en-US" sz="2000" dirty="0">
                <a:latin typeface="+mj-lt"/>
              </a:rPr>
              <a:t>Forwarding customer inquiries.</a:t>
            </a:r>
          </a:p>
          <a:p>
            <a:pPr lvl="1" algn="just">
              <a:lnSpc>
                <a:spcPct val="150000"/>
              </a:lnSpc>
              <a:buClr>
                <a:srgbClr val="FF0000"/>
              </a:buClr>
              <a:buFont typeface="Wingdings" panose="05000000000000000000" pitchFamily="2" charset="2"/>
              <a:buChar char="§"/>
            </a:pPr>
            <a:r>
              <a:rPr lang="en-US" sz="2000" dirty="0">
                <a:latin typeface="+mj-lt"/>
              </a:rPr>
              <a:t>Processing incoming emails.</a:t>
            </a:r>
          </a:p>
        </p:txBody>
      </p:sp>
      <p:pic>
        <p:nvPicPr>
          <p:cNvPr id="4" name="Picture 3">
            <a:extLst>
              <a:ext uri="{FF2B5EF4-FFF2-40B4-BE49-F238E27FC236}">
                <a16:creationId xmlns:a16="http://schemas.microsoft.com/office/drawing/2014/main" id="{A7A02FAB-5427-48BF-9DFE-A5742D9853C8}"/>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269158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85CC-0156-4BC7-A651-2E5C70542E94}"/>
              </a:ext>
            </a:extLst>
          </p:cNvPr>
          <p:cNvSpPr>
            <a:spLocks noGrp="1"/>
          </p:cNvSpPr>
          <p:nvPr>
            <p:ph type="title"/>
          </p:nvPr>
        </p:nvSpPr>
        <p:spPr/>
        <p:txBody>
          <a:bodyPr/>
          <a:lstStyle/>
          <a:p>
            <a:r>
              <a:rPr lang="en-US" b="1" dirty="0"/>
              <a:t>Introduction to Azure</a:t>
            </a:r>
            <a:endParaRPr lang="en-US" dirty="0"/>
          </a:p>
        </p:txBody>
      </p:sp>
      <p:sp>
        <p:nvSpPr>
          <p:cNvPr id="3" name="Content Placeholder 2">
            <a:extLst>
              <a:ext uri="{FF2B5EF4-FFF2-40B4-BE49-F238E27FC236}">
                <a16:creationId xmlns:a16="http://schemas.microsoft.com/office/drawing/2014/main" id="{F714DF0E-4EA9-4A46-B411-283A4B9AEC1C}"/>
              </a:ext>
            </a:extLst>
          </p:cNvPr>
          <p:cNvSpPr>
            <a:spLocks noGrp="1"/>
          </p:cNvSpPr>
          <p:nvPr>
            <p:ph idx="1"/>
          </p:nvPr>
        </p:nvSpPr>
        <p:spPr>
          <a:xfrm>
            <a:off x="1097280" y="2108201"/>
            <a:ext cx="10058400" cy="3958491"/>
          </a:xfrm>
        </p:spPr>
        <p:txBody>
          <a:bodyPr>
            <a:normAutofit/>
          </a:bodyPr>
          <a:lstStyle/>
          <a:p>
            <a:pPr lvl="1" algn="just">
              <a:buClr>
                <a:srgbClr val="FF0000"/>
              </a:buClr>
              <a:buFont typeface="Wingdings" panose="05000000000000000000" pitchFamily="2" charset="2"/>
              <a:buChar char="§"/>
            </a:pPr>
            <a:r>
              <a:rPr lang="en-US" sz="2200" dirty="0">
                <a:latin typeface="+mj-lt"/>
              </a:rPr>
              <a:t>Microsoft Azure is Cloud Computing Platform.</a:t>
            </a:r>
          </a:p>
          <a:p>
            <a:pPr lvl="1" algn="just">
              <a:buClr>
                <a:srgbClr val="FF0000"/>
              </a:buClr>
              <a:buFont typeface="Wingdings" panose="05000000000000000000" pitchFamily="2" charset="2"/>
              <a:buChar char="§"/>
            </a:pPr>
            <a:r>
              <a:rPr lang="en-US" sz="2200" dirty="0">
                <a:latin typeface="+mj-lt"/>
              </a:rPr>
              <a:t>An online portal that allows you to access and manage cloud services and resources provided by Microsoft. These services and resources include storing your data and transforming it, depending on your requirements.</a:t>
            </a:r>
          </a:p>
          <a:p>
            <a:pPr lvl="1" algn="just">
              <a:buClr>
                <a:srgbClr val="FF0000"/>
              </a:buClr>
              <a:buFont typeface="Wingdings" panose="05000000000000000000" pitchFamily="2" charset="2"/>
              <a:buChar char="§"/>
            </a:pPr>
            <a:r>
              <a:rPr lang="en-US" sz="2200" dirty="0">
                <a:latin typeface="+mj-lt"/>
              </a:rPr>
              <a:t>It was launched on February 1, 2010, significantly later than its main competitor, AWS.</a:t>
            </a:r>
          </a:p>
          <a:p>
            <a:pPr lvl="1" algn="just">
              <a:buClr>
                <a:srgbClr val="FF0000"/>
              </a:buClr>
              <a:buFont typeface="Wingdings" panose="05000000000000000000" pitchFamily="2" charset="2"/>
              <a:buChar char="§"/>
            </a:pPr>
            <a:r>
              <a:rPr lang="en-US" sz="2200" dirty="0">
                <a:latin typeface="+mj-lt"/>
              </a:rPr>
              <a:t>80 % of the Fortune 500 companies use Azure services.</a:t>
            </a:r>
          </a:p>
          <a:p>
            <a:pPr lvl="1" algn="just">
              <a:buClr>
                <a:srgbClr val="FF0000"/>
              </a:buClr>
              <a:buFont typeface="Wingdings" panose="05000000000000000000" pitchFamily="2" charset="2"/>
              <a:buChar char="§"/>
            </a:pPr>
            <a:r>
              <a:rPr lang="en-US" sz="2200" dirty="0">
                <a:latin typeface="+mj-lt"/>
              </a:rPr>
              <a:t>Azure supports multiple programming languages, including Java, Node Js, and C#.</a:t>
            </a:r>
          </a:p>
          <a:p>
            <a:pPr lvl="1" algn="just">
              <a:buClr>
                <a:srgbClr val="FF0000"/>
              </a:buClr>
              <a:buFont typeface="Wingdings" panose="05000000000000000000" pitchFamily="2" charset="2"/>
              <a:buChar char="§"/>
            </a:pPr>
            <a:r>
              <a:rPr lang="en-US" sz="2200" dirty="0">
                <a:latin typeface="+mj-lt"/>
              </a:rPr>
              <a:t>Azure has the more data centers comparing other clouds(AWS or Google cloud). Total Data centers - 58 Azure regions and 12 regions to be opened soon.</a:t>
            </a:r>
          </a:p>
          <a:p>
            <a:endParaRPr lang="en-US" dirty="0"/>
          </a:p>
        </p:txBody>
      </p:sp>
      <p:pic>
        <p:nvPicPr>
          <p:cNvPr id="4" name="Picture 3">
            <a:extLst>
              <a:ext uri="{FF2B5EF4-FFF2-40B4-BE49-F238E27FC236}">
                <a16:creationId xmlns:a16="http://schemas.microsoft.com/office/drawing/2014/main" id="{4B330A43-ED01-4CD7-8039-439B8F35F159}"/>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49704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85CC-0156-4BC7-A651-2E5C70542E94}"/>
              </a:ext>
            </a:extLst>
          </p:cNvPr>
          <p:cNvSpPr>
            <a:spLocks noGrp="1"/>
          </p:cNvSpPr>
          <p:nvPr>
            <p:ph type="title"/>
          </p:nvPr>
        </p:nvSpPr>
        <p:spPr/>
        <p:txBody>
          <a:bodyPr/>
          <a:lstStyle/>
          <a:p>
            <a:r>
              <a:rPr lang="en-US" b="1" dirty="0"/>
              <a:t>Introduction to Azure</a:t>
            </a:r>
            <a:endParaRPr lang="en-US" dirty="0"/>
          </a:p>
        </p:txBody>
      </p:sp>
      <p:pic>
        <p:nvPicPr>
          <p:cNvPr id="4" name="Picture 3">
            <a:extLst>
              <a:ext uri="{FF2B5EF4-FFF2-40B4-BE49-F238E27FC236}">
                <a16:creationId xmlns:a16="http://schemas.microsoft.com/office/drawing/2014/main" id="{4B330A43-ED01-4CD7-8039-439B8F35F159}"/>
              </a:ext>
            </a:extLst>
          </p:cNvPr>
          <p:cNvPicPr>
            <a:picLocks noChangeAspect="1"/>
          </p:cNvPicPr>
          <p:nvPr/>
        </p:nvPicPr>
        <p:blipFill>
          <a:blip r:embed="rId2"/>
          <a:stretch>
            <a:fillRect/>
          </a:stretch>
        </p:blipFill>
        <p:spPr>
          <a:xfrm>
            <a:off x="10207868" y="0"/>
            <a:ext cx="1984131" cy="901878"/>
          </a:xfrm>
          <a:prstGeom prst="rect">
            <a:avLst/>
          </a:prstGeom>
        </p:spPr>
      </p:pic>
      <p:grpSp>
        <p:nvGrpSpPr>
          <p:cNvPr id="7" name="Group 6">
            <a:extLst>
              <a:ext uri="{FF2B5EF4-FFF2-40B4-BE49-F238E27FC236}">
                <a16:creationId xmlns:a16="http://schemas.microsoft.com/office/drawing/2014/main" id="{E6936E1A-48F3-4B70-A460-56F07ACF41CB}"/>
              </a:ext>
            </a:extLst>
          </p:cNvPr>
          <p:cNvGrpSpPr/>
          <p:nvPr/>
        </p:nvGrpSpPr>
        <p:grpSpPr>
          <a:xfrm>
            <a:off x="7703609" y="2168445"/>
            <a:ext cx="1805441" cy="1894017"/>
            <a:chOff x="6381342" y="2182683"/>
            <a:chExt cx="1805441" cy="1894017"/>
          </a:xfrm>
        </p:grpSpPr>
        <p:sp>
          <p:nvSpPr>
            <p:cNvPr id="8" name="Rectangle: Top Corners Rounded 7">
              <a:extLst>
                <a:ext uri="{FF2B5EF4-FFF2-40B4-BE49-F238E27FC236}">
                  <a16:creationId xmlns:a16="http://schemas.microsoft.com/office/drawing/2014/main" id="{3732644D-A4FD-492E-98F3-712232E989C6}"/>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FD74CE-0410-4357-8DC6-F48AA60AB126}"/>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2006</a:t>
              </a:r>
            </a:p>
          </p:txBody>
        </p:sp>
        <p:sp>
          <p:nvSpPr>
            <p:cNvPr id="10" name="TextBox 9">
              <a:extLst>
                <a:ext uri="{FF2B5EF4-FFF2-40B4-BE49-F238E27FC236}">
                  <a16:creationId xmlns:a16="http://schemas.microsoft.com/office/drawing/2014/main" id="{D9743A92-3A46-43F4-A6FD-2E31DE1851B1}"/>
                </a:ext>
              </a:extLst>
            </p:cNvPr>
            <p:cNvSpPr txBox="1"/>
            <p:nvPr/>
          </p:nvSpPr>
          <p:spPr>
            <a:xfrm>
              <a:off x="6836846"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grpSp>
        <p:nvGrpSpPr>
          <p:cNvPr id="11" name="Group 10">
            <a:extLst>
              <a:ext uri="{FF2B5EF4-FFF2-40B4-BE49-F238E27FC236}">
                <a16:creationId xmlns:a16="http://schemas.microsoft.com/office/drawing/2014/main" id="{310F8B87-A57E-4C4D-AB7F-FF2B6A631679}"/>
              </a:ext>
            </a:extLst>
          </p:cNvPr>
          <p:cNvGrpSpPr/>
          <p:nvPr/>
        </p:nvGrpSpPr>
        <p:grpSpPr>
          <a:xfrm>
            <a:off x="5206732" y="2168445"/>
            <a:ext cx="1805441" cy="1894017"/>
            <a:chOff x="3884465" y="2182683"/>
            <a:chExt cx="1805441" cy="1894017"/>
          </a:xfrm>
        </p:grpSpPr>
        <p:sp>
          <p:nvSpPr>
            <p:cNvPr id="12" name="Rectangle: Top Corners Rounded 11">
              <a:extLst>
                <a:ext uri="{FF2B5EF4-FFF2-40B4-BE49-F238E27FC236}">
                  <a16:creationId xmlns:a16="http://schemas.microsoft.com/office/drawing/2014/main" id="{8C7FAC2D-9A63-4614-8C7F-C234D7944312}"/>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292B5A5-E282-4783-A977-185B54CEC63C}"/>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2010</a:t>
              </a:r>
            </a:p>
          </p:txBody>
        </p:sp>
        <p:sp>
          <p:nvSpPr>
            <p:cNvPr id="14" name="TextBox 13">
              <a:extLst>
                <a:ext uri="{FF2B5EF4-FFF2-40B4-BE49-F238E27FC236}">
                  <a16:creationId xmlns:a16="http://schemas.microsoft.com/office/drawing/2014/main" id="{6571C9E6-DD55-42F5-A3BC-F2E387F988DC}"/>
                </a:ext>
              </a:extLst>
            </p:cNvPr>
            <p:cNvSpPr txBox="1"/>
            <p:nvPr/>
          </p:nvSpPr>
          <p:spPr>
            <a:xfrm>
              <a:off x="4339969"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grpSp>
        <p:nvGrpSpPr>
          <p:cNvPr id="15" name="Group 14">
            <a:extLst>
              <a:ext uri="{FF2B5EF4-FFF2-40B4-BE49-F238E27FC236}">
                <a16:creationId xmlns:a16="http://schemas.microsoft.com/office/drawing/2014/main" id="{02E8C4D5-7732-4930-8AF3-68E6C2C96A6A}"/>
              </a:ext>
            </a:extLst>
          </p:cNvPr>
          <p:cNvGrpSpPr/>
          <p:nvPr/>
        </p:nvGrpSpPr>
        <p:grpSpPr>
          <a:xfrm>
            <a:off x="2709855" y="2168445"/>
            <a:ext cx="1805441" cy="1894017"/>
            <a:chOff x="1387588" y="2182683"/>
            <a:chExt cx="1805441" cy="1894017"/>
          </a:xfrm>
        </p:grpSpPr>
        <p:sp>
          <p:nvSpPr>
            <p:cNvPr id="16" name="Rectangle: Top Corners Rounded 15">
              <a:extLst>
                <a:ext uri="{FF2B5EF4-FFF2-40B4-BE49-F238E27FC236}">
                  <a16:creationId xmlns:a16="http://schemas.microsoft.com/office/drawing/2014/main" id="{54727FDE-407E-4644-B64D-947940F6BA50}"/>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AED0AE9-D02E-4581-A980-EF8632658212}"/>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2008</a:t>
              </a:r>
            </a:p>
          </p:txBody>
        </p:sp>
        <p:sp>
          <p:nvSpPr>
            <p:cNvPr id="18" name="TextBox 17">
              <a:extLst>
                <a:ext uri="{FF2B5EF4-FFF2-40B4-BE49-F238E27FC236}">
                  <a16:creationId xmlns:a16="http://schemas.microsoft.com/office/drawing/2014/main" id="{C34B71AB-E695-40E8-911D-D9720E3580D3}"/>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9" name="Freeform: Shape 18">
            <a:extLst>
              <a:ext uri="{FF2B5EF4-FFF2-40B4-BE49-F238E27FC236}">
                <a16:creationId xmlns:a16="http://schemas.microsoft.com/office/drawing/2014/main" id="{6BA2A523-94E2-48F4-8AE6-067DBA73D4C5}"/>
              </a:ext>
            </a:extLst>
          </p:cNvPr>
          <p:cNvSpPr/>
          <p:nvPr/>
        </p:nvSpPr>
        <p:spPr>
          <a:xfrm flipV="1">
            <a:off x="2816785" y="31290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73B21F3-A614-4C84-809F-C30876461F2B}"/>
              </a:ext>
            </a:extLst>
          </p:cNvPr>
          <p:cNvSpPr/>
          <p:nvPr/>
        </p:nvSpPr>
        <p:spPr>
          <a:xfrm flipV="1">
            <a:off x="5313662" y="31290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792D12-816F-40A1-823A-5323009960BB}"/>
              </a:ext>
            </a:extLst>
          </p:cNvPr>
          <p:cNvSpPr/>
          <p:nvPr/>
        </p:nvSpPr>
        <p:spPr>
          <a:xfrm flipV="1">
            <a:off x="7810539" y="31290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CB1BEDB-AF57-449A-8757-DECED92D18A1}"/>
              </a:ext>
            </a:extLst>
          </p:cNvPr>
          <p:cNvSpPr txBox="1"/>
          <p:nvPr/>
        </p:nvSpPr>
        <p:spPr>
          <a:xfrm>
            <a:off x="2811116" y="3823204"/>
            <a:ext cx="1591582" cy="369332"/>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GCP</a:t>
            </a:r>
          </a:p>
        </p:txBody>
      </p:sp>
      <p:sp>
        <p:nvSpPr>
          <p:cNvPr id="23" name="TextBox 22">
            <a:extLst>
              <a:ext uri="{FF2B5EF4-FFF2-40B4-BE49-F238E27FC236}">
                <a16:creationId xmlns:a16="http://schemas.microsoft.com/office/drawing/2014/main" id="{61DB58A6-7CD8-420D-8993-DE1A84D35362}"/>
              </a:ext>
            </a:extLst>
          </p:cNvPr>
          <p:cNvSpPr txBox="1"/>
          <p:nvPr/>
        </p:nvSpPr>
        <p:spPr>
          <a:xfrm>
            <a:off x="5299941" y="3823204"/>
            <a:ext cx="1591582" cy="369332"/>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Azure</a:t>
            </a:r>
          </a:p>
        </p:txBody>
      </p:sp>
      <p:sp>
        <p:nvSpPr>
          <p:cNvPr id="24" name="TextBox 23">
            <a:extLst>
              <a:ext uri="{FF2B5EF4-FFF2-40B4-BE49-F238E27FC236}">
                <a16:creationId xmlns:a16="http://schemas.microsoft.com/office/drawing/2014/main" id="{5E19CD72-F06C-4FEE-906B-C807CCA3ED23}"/>
              </a:ext>
            </a:extLst>
          </p:cNvPr>
          <p:cNvSpPr txBox="1"/>
          <p:nvPr/>
        </p:nvSpPr>
        <p:spPr>
          <a:xfrm>
            <a:off x="7810539" y="3823204"/>
            <a:ext cx="1591582" cy="369332"/>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AWS</a:t>
            </a:r>
          </a:p>
        </p:txBody>
      </p:sp>
      <p:pic>
        <p:nvPicPr>
          <p:cNvPr id="25" name="Picture 24">
            <a:extLst>
              <a:ext uri="{FF2B5EF4-FFF2-40B4-BE49-F238E27FC236}">
                <a16:creationId xmlns:a16="http://schemas.microsoft.com/office/drawing/2014/main" id="{D616B3BF-6629-4124-B61E-E8CDF6553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098" y="4906247"/>
            <a:ext cx="894354" cy="894352"/>
          </a:xfrm>
          <a:prstGeom prst="rect">
            <a:avLst/>
          </a:prstGeom>
        </p:spPr>
      </p:pic>
      <p:pic>
        <p:nvPicPr>
          <p:cNvPr id="26" name="Picture 25">
            <a:extLst>
              <a:ext uri="{FF2B5EF4-FFF2-40B4-BE49-F238E27FC236}">
                <a16:creationId xmlns:a16="http://schemas.microsoft.com/office/drawing/2014/main" id="{6B9C3465-142F-4E9C-9C47-75F881D90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386" y="4906334"/>
            <a:ext cx="897858" cy="897856"/>
          </a:xfrm>
          <a:prstGeom prst="rect">
            <a:avLst/>
          </a:prstGeom>
        </p:spPr>
      </p:pic>
      <p:pic>
        <p:nvPicPr>
          <p:cNvPr id="27" name="Picture 26">
            <a:extLst>
              <a:ext uri="{FF2B5EF4-FFF2-40B4-BE49-F238E27FC236}">
                <a16:creationId xmlns:a16="http://schemas.microsoft.com/office/drawing/2014/main" id="{6F03D8D7-3087-488C-AF5E-1E84FCE81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113" y="4906247"/>
            <a:ext cx="907482" cy="907480"/>
          </a:xfrm>
          <a:prstGeom prst="rect">
            <a:avLst/>
          </a:prstGeom>
        </p:spPr>
      </p:pic>
      <p:pic>
        <p:nvPicPr>
          <p:cNvPr id="28" name="Picture 27">
            <a:extLst>
              <a:ext uri="{FF2B5EF4-FFF2-40B4-BE49-F238E27FC236}">
                <a16:creationId xmlns:a16="http://schemas.microsoft.com/office/drawing/2014/main" id="{1F581E22-4F91-493B-AAD6-73249265F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8230" y="3992548"/>
            <a:ext cx="1313118" cy="984839"/>
          </a:xfrm>
          <a:prstGeom prst="rect">
            <a:avLst/>
          </a:prstGeom>
        </p:spPr>
      </p:pic>
      <p:pic>
        <p:nvPicPr>
          <p:cNvPr id="29" name="Picture 28">
            <a:extLst>
              <a:ext uri="{FF2B5EF4-FFF2-40B4-BE49-F238E27FC236}">
                <a16:creationId xmlns:a16="http://schemas.microsoft.com/office/drawing/2014/main" id="{5656176F-44D9-4FE0-B0A1-59F943E02A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757" y="4112069"/>
            <a:ext cx="1259381" cy="788586"/>
          </a:xfrm>
          <a:prstGeom prst="rect">
            <a:avLst/>
          </a:prstGeom>
        </p:spPr>
      </p:pic>
      <p:pic>
        <p:nvPicPr>
          <p:cNvPr id="30" name="Picture 29">
            <a:extLst>
              <a:ext uri="{FF2B5EF4-FFF2-40B4-BE49-F238E27FC236}">
                <a16:creationId xmlns:a16="http://schemas.microsoft.com/office/drawing/2014/main" id="{EF48A2AA-7302-44A2-B0C4-B6F712729B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0241" y="4094429"/>
            <a:ext cx="1157598" cy="882958"/>
          </a:xfrm>
          <a:prstGeom prst="rect">
            <a:avLst/>
          </a:prstGeom>
        </p:spPr>
      </p:pic>
    </p:spTree>
    <p:extLst>
      <p:ext uri="{BB962C8B-B14F-4D97-AF65-F5344CB8AC3E}">
        <p14:creationId xmlns:p14="http://schemas.microsoft.com/office/powerpoint/2010/main" val="396119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childTnLst>
                          </p:cTn>
                        </p:par>
                        <p:par>
                          <p:cTn id="21" fill="hold">
                            <p:stCondLst>
                              <p:cond delay="1250"/>
                            </p:stCondLst>
                            <p:childTnLst>
                              <p:par>
                                <p:cTn id="22" presetID="42" presetClass="entr" presetSubtype="0" fill="hold" grpId="0" nodeType="afterEffect">
                                  <p:stCondLst>
                                    <p:cond delay="2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anim calcmode="lin" valueType="num">
                                      <p:cBhvr>
                                        <p:cTn id="25" dur="500" fill="hold"/>
                                        <p:tgtEl>
                                          <p:spTgt spid="20"/>
                                        </p:tgtEl>
                                        <p:attrNameLst>
                                          <p:attrName>ppt_x</p:attrName>
                                        </p:attrNameLst>
                                      </p:cBhvr>
                                      <p:tavLst>
                                        <p:tav tm="0">
                                          <p:val>
                                            <p:strVal val="#ppt_x"/>
                                          </p:val>
                                        </p:tav>
                                        <p:tav tm="100000">
                                          <p:val>
                                            <p:strVal val="#ppt_x"/>
                                          </p:val>
                                        </p:tav>
                                      </p:tavLst>
                                    </p:anim>
                                    <p:anim calcmode="lin" valueType="num">
                                      <p:cBhvr>
                                        <p:cTn id="26" dur="50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2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par>
                                <p:cTn id="33" presetID="53" presetClass="entr" presetSubtype="16"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par>
                          <p:cTn id="38" fill="hold">
                            <p:stCondLst>
                              <p:cond delay="2750"/>
                            </p:stCondLst>
                            <p:childTnLst>
                              <p:par>
                                <p:cTn id="39" presetID="42" presetClass="entr" presetSubtype="0" fill="hold" grpId="0" nodeType="after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anim calcmode="lin" valueType="num">
                                      <p:cBhvr>
                                        <p:cTn id="42" dur="500" fill="hold"/>
                                        <p:tgtEl>
                                          <p:spTgt spid="21"/>
                                        </p:tgtEl>
                                        <p:attrNameLst>
                                          <p:attrName>ppt_x</p:attrName>
                                        </p:attrNameLst>
                                      </p:cBhvr>
                                      <p:tavLst>
                                        <p:tav tm="0">
                                          <p:val>
                                            <p:strVal val="#ppt_x"/>
                                          </p:val>
                                        </p:tav>
                                        <p:tav tm="100000">
                                          <p:val>
                                            <p:strVal val="#ppt_x"/>
                                          </p:val>
                                        </p:tav>
                                      </p:tavLst>
                                    </p:anim>
                                    <p:anim calcmode="lin" valueType="num">
                                      <p:cBhvr>
                                        <p:cTn id="43" dur="500" fill="hold"/>
                                        <p:tgtEl>
                                          <p:spTgt spid="21"/>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25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anim calcmode="lin" valueType="num">
                                      <p:cBhvr>
                                        <p:cTn id="48" dur="500" fill="hold"/>
                                        <p:tgtEl>
                                          <p:spTgt spid="7"/>
                                        </p:tgtEl>
                                        <p:attrNameLst>
                                          <p:attrName>ppt_x</p:attrName>
                                        </p:attrNameLst>
                                      </p:cBhvr>
                                      <p:tavLst>
                                        <p:tav tm="0">
                                          <p:val>
                                            <p:strVal val="#ppt_x"/>
                                          </p:val>
                                        </p:tav>
                                        <p:tav tm="100000">
                                          <p:val>
                                            <p:strVal val="#ppt_x"/>
                                          </p:val>
                                        </p:tav>
                                      </p:tavLst>
                                    </p:anim>
                                    <p:anim calcmode="lin" valueType="num">
                                      <p:cBhvr>
                                        <p:cTn id="49" dur="500" fill="hold"/>
                                        <p:tgtEl>
                                          <p:spTgt spid="7"/>
                                        </p:tgtEl>
                                        <p:attrNameLst>
                                          <p:attrName>ppt_y</p:attrName>
                                        </p:attrNameLst>
                                      </p:cBhvr>
                                      <p:tavLst>
                                        <p:tav tm="0">
                                          <p:val>
                                            <p:strVal val="#ppt_y+.1"/>
                                          </p:val>
                                        </p:tav>
                                        <p:tav tm="100000">
                                          <p:val>
                                            <p:strVal val="#ppt_y"/>
                                          </p:val>
                                        </p:tav>
                                      </p:tavLst>
                                    </p:anim>
                                  </p:childTnLst>
                                </p:cTn>
                              </p:par>
                              <p:par>
                                <p:cTn id="50" presetID="53" presetClass="entr" presetSubtype="16"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par>
                                <p:cTn id="55" presetID="22" presetClass="entr" presetSubtype="4"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500"/>
                                        <p:tgtEl>
                                          <p:spTgt spid="29"/>
                                        </p:tgtEl>
                                      </p:cBhvr>
                                    </p:animEffect>
                                  </p:childTnLst>
                                </p:cTn>
                              </p:par>
                              <p:par>
                                <p:cTn id="61" presetID="2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b="1" dirty="0"/>
              <a:t>Cloud Service Providers</a:t>
            </a:r>
            <a:endParaRPr lang="en-US" dirty="0"/>
          </a:p>
        </p:txBody>
      </p:sp>
      <p:sp>
        <p:nvSpPr>
          <p:cNvPr id="3" name="Content Placeholder 2">
            <a:extLst>
              <a:ext uri="{FF2B5EF4-FFF2-40B4-BE49-F238E27FC236}">
                <a16:creationId xmlns:a16="http://schemas.microsoft.com/office/drawing/2014/main" id="{DEA8235B-A03F-414C-B432-FDC778EAEF6F}"/>
              </a:ext>
            </a:extLst>
          </p:cNvPr>
          <p:cNvSpPr>
            <a:spLocks noGrp="1"/>
          </p:cNvSpPr>
          <p:nvPr>
            <p:ph idx="1"/>
          </p:nvPr>
        </p:nvSpPr>
        <p:spPr/>
        <p:txBody>
          <a:bodyPr/>
          <a:lstStyle/>
          <a:p>
            <a:pPr>
              <a:buClr>
                <a:srgbClr val="FF0000"/>
              </a:buClr>
              <a:buFont typeface="Wingdings" panose="05000000000000000000" pitchFamily="2" charset="2"/>
              <a:buChar char="§"/>
            </a:pPr>
            <a:r>
              <a:rPr lang="en-US" sz="2200" dirty="0">
                <a:latin typeface="+mj-lt"/>
              </a:rPr>
              <a:t>Amazon web service </a:t>
            </a:r>
          </a:p>
          <a:p>
            <a:pPr>
              <a:buClr>
                <a:srgbClr val="FF0000"/>
              </a:buClr>
              <a:buFont typeface="Wingdings" panose="05000000000000000000" pitchFamily="2" charset="2"/>
              <a:buChar char="§"/>
            </a:pPr>
            <a:r>
              <a:rPr lang="en-US" sz="2200" dirty="0">
                <a:latin typeface="+mj-lt"/>
              </a:rPr>
              <a:t>IBM</a:t>
            </a:r>
          </a:p>
          <a:p>
            <a:pPr>
              <a:buClr>
                <a:srgbClr val="FF0000"/>
              </a:buClr>
              <a:buFont typeface="Wingdings" panose="05000000000000000000" pitchFamily="2" charset="2"/>
              <a:buChar char="§"/>
            </a:pPr>
            <a:r>
              <a:rPr lang="en-US" sz="2200" dirty="0" err="1">
                <a:latin typeface="+mj-lt"/>
              </a:rPr>
              <a:t>Vmware</a:t>
            </a:r>
            <a:endParaRPr lang="en-US" sz="2200" dirty="0">
              <a:latin typeface="+mj-lt"/>
            </a:endParaRPr>
          </a:p>
          <a:p>
            <a:pPr>
              <a:buClr>
                <a:srgbClr val="FF0000"/>
              </a:buClr>
              <a:buFont typeface="Wingdings" panose="05000000000000000000" pitchFamily="2" charset="2"/>
              <a:buChar char="§"/>
            </a:pPr>
            <a:r>
              <a:rPr lang="en-US" sz="2200" dirty="0">
                <a:latin typeface="+mj-lt"/>
              </a:rPr>
              <a:t>Google cloud platform</a:t>
            </a:r>
          </a:p>
          <a:p>
            <a:pPr>
              <a:buClr>
                <a:srgbClr val="FF0000"/>
              </a:buClr>
              <a:buFont typeface="Wingdings" panose="05000000000000000000" pitchFamily="2" charset="2"/>
              <a:buChar char="§"/>
            </a:pPr>
            <a:r>
              <a:rPr lang="en-US" sz="2200" dirty="0">
                <a:latin typeface="+mj-lt"/>
              </a:rPr>
              <a:t>Rock space</a:t>
            </a:r>
            <a:r>
              <a:rPr lang="en-US" dirty="0">
                <a:latin typeface="+mj-lt"/>
              </a:rPr>
              <a:t>.</a:t>
            </a:r>
          </a:p>
          <a:p>
            <a:endParaRPr lang="en-US" dirty="0"/>
          </a:p>
        </p:txBody>
      </p:sp>
      <p:pic>
        <p:nvPicPr>
          <p:cNvPr id="4" name="Picture 3">
            <a:extLst>
              <a:ext uri="{FF2B5EF4-FFF2-40B4-BE49-F238E27FC236}">
                <a16:creationId xmlns:a16="http://schemas.microsoft.com/office/drawing/2014/main" id="{4A84AED5-ED3A-4A70-BFA4-1E4FA327F6C3}"/>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2793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3">
                                            <p:txEl>
                                              <p:pRg st="2" end="2"/>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
                                            <p:txEl>
                                              <p:pRg st="3" end="3"/>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b="1" dirty="0"/>
              <a:t>Market Share</a:t>
            </a:r>
            <a:endParaRPr lang="en-US" dirty="0"/>
          </a:p>
        </p:txBody>
      </p:sp>
      <p:pic>
        <p:nvPicPr>
          <p:cNvPr id="4" name="Picture 3">
            <a:extLst>
              <a:ext uri="{FF2B5EF4-FFF2-40B4-BE49-F238E27FC236}">
                <a16:creationId xmlns:a16="http://schemas.microsoft.com/office/drawing/2014/main" id="{FE122A2F-CB71-4110-BC1E-6FCED87DAECC}"/>
              </a:ext>
            </a:extLst>
          </p:cNvPr>
          <p:cNvPicPr>
            <a:picLocks noChangeAspect="1"/>
          </p:cNvPicPr>
          <p:nvPr/>
        </p:nvPicPr>
        <p:blipFill>
          <a:blip r:embed="rId2"/>
          <a:stretch>
            <a:fillRect/>
          </a:stretch>
        </p:blipFill>
        <p:spPr>
          <a:xfrm>
            <a:off x="10207868" y="0"/>
            <a:ext cx="1984131" cy="901878"/>
          </a:xfrm>
          <a:prstGeom prst="rect">
            <a:avLst/>
          </a:prstGeom>
        </p:spPr>
      </p:pic>
      <p:grpSp>
        <p:nvGrpSpPr>
          <p:cNvPr id="41" name="Group 40">
            <a:extLst>
              <a:ext uri="{FF2B5EF4-FFF2-40B4-BE49-F238E27FC236}">
                <a16:creationId xmlns:a16="http://schemas.microsoft.com/office/drawing/2014/main" id="{8BF3C47C-EEA9-4D97-ABC2-813B2403884B}"/>
              </a:ext>
            </a:extLst>
          </p:cNvPr>
          <p:cNvGrpSpPr/>
          <p:nvPr/>
        </p:nvGrpSpPr>
        <p:grpSpPr>
          <a:xfrm>
            <a:off x="5729005" y="3915110"/>
            <a:ext cx="211094" cy="211094"/>
            <a:chOff x="3855819" y="4248152"/>
            <a:chExt cx="211094" cy="211094"/>
          </a:xfrm>
        </p:grpSpPr>
        <p:sp>
          <p:nvSpPr>
            <p:cNvPr id="42" name="Oval 41">
              <a:extLst>
                <a:ext uri="{FF2B5EF4-FFF2-40B4-BE49-F238E27FC236}">
                  <a16:creationId xmlns:a16="http://schemas.microsoft.com/office/drawing/2014/main" id="{28E8BF0E-AEB5-4C32-BCFE-11D53C050617}"/>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09C1D92-850C-4430-9D5C-7A9BEC6ED40D}"/>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499470E2-CA5C-4FED-B1E3-E0AB619EF891}"/>
              </a:ext>
            </a:extLst>
          </p:cNvPr>
          <p:cNvGrpSpPr/>
          <p:nvPr/>
        </p:nvGrpSpPr>
        <p:grpSpPr>
          <a:xfrm>
            <a:off x="7846436" y="3915110"/>
            <a:ext cx="211094" cy="211094"/>
            <a:chOff x="5973250" y="4248152"/>
            <a:chExt cx="211094" cy="211094"/>
          </a:xfrm>
        </p:grpSpPr>
        <p:sp>
          <p:nvSpPr>
            <p:cNvPr id="45" name="Oval 44">
              <a:extLst>
                <a:ext uri="{FF2B5EF4-FFF2-40B4-BE49-F238E27FC236}">
                  <a16:creationId xmlns:a16="http://schemas.microsoft.com/office/drawing/2014/main" id="{28C94AB2-5F2E-4546-BDD7-3A66F708009F}"/>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EAC3E48-474F-41C3-B41B-79FC20D0F1C3}"/>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AC5C2303-3AE8-44DE-B379-1CE8FAA2BB5F}"/>
              </a:ext>
            </a:extLst>
          </p:cNvPr>
          <p:cNvGrpSpPr/>
          <p:nvPr/>
        </p:nvGrpSpPr>
        <p:grpSpPr>
          <a:xfrm>
            <a:off x="2506612" y="4539560"/>
            <a:ext cx="2289049" cy="794877"/>
            <a:chOff x="1514240" y="4816886"/>
            <a:chExt cx="2289049" cy="794877"/>
          </a:xfrm>
        </p:grpSpPr>
        <p:sp>
          <p:nvSpPr>
            <p:cNvPr id="48" name="TextBox 47">
              <a:extLst>
                <a:ext uri="{FF2B5EF4-FFF2-40B4-BE49-F238E27FC236}">
                  <a16:creationId xmlns:a16="http://schemas.microsoft.com/office/drawing/2014/main" id="{11309F9B-FC9A-462C-ABAC-86083104A568}"/>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Market Share</a:t>
              </a:r>
            </a:p>
          </p:txBody>
        </p:sp>
        <p:sp>
          <p:nvSpPr>
            <p:cNvPr id="49" name="TextBox 48">
              <a:extLst>
                <a:ext uri="{FF2B5EF4-FFF2-40B4-BE49-F238E27FC236}">
                  <a16:creationId xmlns:a16="http://schemas.microsoft.com/office/drawing/2014/main" id="{4D3D04DA-52AA-4C7B-AFB7-6618C374A196}"/>
                </a:ext>
              </a:extLst>
            </p:cNvPr>
            <p:cNvSpPr txBox="1"/>
            <p:nvPr/>
          </p:nvSpPr>
          <p:spPr>
            <a:xfrm>
              <a:off x="1733898" y="5088543"/>
              <a:ext cx="184973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Tw Cen MT" panose="020B0602020104020603" pitchFamily="34" charset="0"/>
                </a:rPr>
                <a:t>16.5%</a:t>
              </a:r>
            </a:p>
          </p:txBody>
        </p:sp>
      </p:grpSp>
      <p:sp>
        <p:nvSpPr>
          <p:cNvPr id="50" name="TextBox 49">
            <a:extLst>
              <a:ext uri="{FF2B5EF4-FFF2-40B4-BE49-F238E27FC236}">
                <a16:creationId xmlns:a16="http://schemas.microsoft.com/office/drawing/2014/main" id="{8F20986C-BC0A-4B2E-9F51-B3245DBD1393}"/>
              </a:ext>
            </a:extLst>
          </p:cNvPr>
          <p:cNvSpPr txBox="1"/>
          <p:nvPr/>
        </p:nvSpPr>
        <p:spPr>
          <a:xfrm>
            <a:off x="2506612" y="4106559"/>
            <a:ext cx="2289049" cy="523220"/>
          </a:xfrm>
          <a:prstGeom prst="rect">
            <a:avLst/>
          </a:prstGeom>
          <a:noFill/>
        </p:spPr>
        <p:txBody>
          <a:bodyPr wrap="square" rtlCol="0">
            <a:spAutoFit/>
          </a:bodyPr>
          <a:lstStyle/>
          <a:p>
            <a:pPr algn="ctr"/>
            <a:r>
              <a:rPr lang="en-US" sz="2800" b="1" dirty="0">
                <a:solidFill>
                  <a:srgbClr val="FF5969"/>
                </a:solidFill>
                <a:latin typeface="Tw Cen MT" panose="020B0602020104020603" pitchFamily="34" charset="0"/>
              </a:rPr>
              <a:t>GCP</a:t>
            </a:r>
          </a:p>
        </p:txBody>
      </p:sp>
      <p:grpSp>
        <p:nvGrpSpPr>
          <p:cNvPr id="51" name="Group 50">
            <a:extLst>
              <a:ext uri="{FF2B5EF4-FFF2-40B4-BE49-F238E27FC236}">
                <a16:creationId xmlns:a16="http://schemas.microsoft.com/office/drawing/2014/main" id="{5B967336-4924-41E2-9DAA-0E1E677D3247}"/>
              </a:ext>
            </a:extLst>
          </p:cNvPr>
          <p:cNvGrpSpPr/>
          <p:nvPr/>
        </p:nvGrpSpPr>
        <p:grpSpPr>
          <a:xfrm>
            <a:off x="4695522" y="4539560"/>
            <a:ext cx="2289049" cy="794877"/>
            <a:chOff x="1514240" y="4816886"/>
            <a:chExt cx="2289049" cy="794877"/>
          </a:xfrm>
        </p:grpSpPr>
        <p:sp>
          <p:nvSpPr>
            <p:cNvPr id="52" name="TextBox 51">
              <a:extLst>
                <a:ext uri="{FF2B5EF4-FFF2-40B4-BE49-F238E27FC236}">
                  <a16:creationId xmlns:a16="http://schemas.microsoft.com/office/drawing/2014/main" id="{012AE420-904D-4241-8E10-458D8554D5A3}"/>
                </a:ext>
              </a:extLst>
            </p:cNvPr>
            <p:cNvSpPr txBox="1"/>
            <p:nvPr/>
          </p:nvSpPr>
          <p:spPr>
            <a:xfrm>
              <a:off x="1514240" y="4816886"/>
              <a:ext cx="2289049" cy="646331"/>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Market Share</a:t>
              </a:r>
            </a:p>
            <a:p>
              <a:pPr algn="ctr"/>
              <a:endParaRPr lang="en-US" b="1" dirty="0">
                <a:solidFill>
                  <a:schemeClr val="tx1">
                    <a:lumMod val="75000"/>
                    <a:lumOff val="25000"/>
                  </a:schemeClr>
                </a:solidFill>
                <a:latin typeface="Tw Cen MT" panose="020B0602020104020603" pitchFamily="34" charset="0"/>
              </a:endParaRPr>
            </a:p>
          </p:txBody>
        </p:sp>
        <p:sp>
          <p:nvSpPr>
            <p:cNvPr id="53" name="TextBox 52">
              <a:extLst>
                <a:ext uri="{FF2B5EF4-FFF2-40B4-BE49-F238E27FC236}">
                  <a16:creationId xmlns:a16="http://schemas.microsoft.com/office/drawing/2014/main" id="{395D204A-FA86-496D-8775-F0F4F09225DA}"/>
                </a:ext>
              </a:extLst>
            </p:cNvPr>
            <p:cNvSpPr txBox="1"/>
            <p:nvPr/>
          </p:nvSpPr>
          <p:spPr>
            <a:xfrm>
              <a:off x="1733898" y="5088543"/>
              <a:ext cx="184973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Tw Cen MT" panose="020B0602020104020603" pitchFamily="34" charset="0"/>
                </a:rPr>
                <a:t>28.1%</a:t>
              </a:r>
            </a:p>
          </p:txBody>
        </p:sp>
      </p:grpSp>
      <p:sp>
        <p:nvSpPr>
          <p:cNvPr id="54" name="TextBox 53">
            <a:extLst>
              <a:ext uri="{FF2B5EF4-FFF2-40B4-BE49-F238E27FC236}">
                <a16:creationId xmlns:a16="http://schemas.microsoft.com/office/drawing/2014/main" id="{8DC04111-292F-4F57-A2D4-D7053675E927}"/>
              </a:ext>
            </a:extLst>
          </p:cNvPr>
          <p:cNvSpPr txBox="1"/>
          <p:nvPr/>
        </p:nvSpPr>
        <p:spPr>
          <a:xfrm>
            <a:off x="4695522" y="4106559"/>
            <a:ext cx="2289049"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Azure</a:t>
            </a:r>
          </a:p>
        </p:txBody>
      </p:sp>
      <p:grpSp>
        <p:nvGrpSpPr>
          <p:cNvPr id="55" name="Group 54">
            <a:extLst>
              <a:ext uri="{FF2B5EF4-FFF2-40B4-BE49-F238E27FC236}">
                <a16:creationId xmlns:a16="http://schemas.microsoft.com/office/drawing/2014/main" id="{08A9A5CB-65AF-4F5F-9E27-D68B727A1397}"/>
              </a:ext>
            </a:extLst>
          </p:cNvPr>
          <p:cNvGrpSpPr/>
          <p:nvPr/>
        </p:nvGrpSpPr>
        <p:grpSpPr>
          <a:xfrm>
            <a:off x="6824661" y="4539560"/>
            <a:ext cx="2289049" cy="794877"/>
            <a:chOff x="1514240" y="4816886"/>
            <a:chExt cx="2289049" cy="794877"/>
          </a:xfrm>
        </p:grpSpPr>
        <p:sp>
          <p:nvSpPr>
            <p:cNvPr id="56" name="TextBox 55">
              <a:extLst>
                <a:ext uri="{FF2B5EF4-FFF2-40B4-BE49-F238E27FC236}">
                  <a16:creationId xmlns:a16="http://schemas.microsoft.com/office/drawing/2014/main" id="{D3DB0C6F-9F85-4A3A-8A0A-6F1DF65D8B8B}"/>
                </a:ext>
              </a:extLst>
            </p:cNvPr>
            <p:cNvSpPr txBox="1"/>
            <p:nvPr/>
          </p:nvSpPr>
          <p:spPr>
            <a:xfrm>
              <a:off x="1514240" y="4816886"/>
              <a:ext cx="2289049" cy="646331"/>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Market Share</a:t>
              </a:r>
            </a:p>
            <a:p>
              <a:pPr algn="ctr"/>
              <a:endParaRPr lang="en-US" b="1" dirty="0">
                <a:solidFill>
                  <a:schemeClr val="tx1">
                    <a:lumMod val="75000"/>
                    <a:lumOff val="25000"/>
                  </a:schemeClr>
                </a:solidFill>
                <a:latin typeface="Tw Cen MT" panose="020B0602020104020603" pitchFamily="34" charset="0"/>
              </a:endParaRPr>
            </a:p>
          </p:txBody>
        </p:sp>
        <p:sp>
          <p:nvSpPr>
            <p:cNvPr id="57" name="TextBox 56">
              <a:extLst>
                <a:ext uri="{FF2B5EF4-FFF2-40B4-BE49-F238E27FC236}">
                  <a16:creationId xmlns:a16="http://schemas.microsoft.com/office/drawing/2014/main" id="{D440BC04-310B-4E88-9E74-2B864F04227B}"/>
                </a:ext>
              </a:extLst>
            </p:cNvPr>
            <p:cNvSpPr txBox="1"/>
            <p:nvPr/>
          </p:nvSpPr>
          <p:spPr>
            <a:xfrm>
              <a:off x="1733898" y="5088543"/>
              <a:ext cx="184973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Tw Cen MT" panose="020B0602020104020603" pitchFamily="34" charset="0"/>
                </a:rPr>
                <a:t>37.1%</a:t>
              </a:r>
            </a:p>
          </p:txBody>
        </p:sp>
      </p:grpSp>
      <p:sp>
        <p:nvSpPr>
          <p:cNvPr id="58" name="TextBox 57">
            <a:extLst>
              <a:ext uri="{FF2B5EF4-FFF2-40B4-BE49-F238E27FC236}">
                <a16:creationId xmlns:a16="http://schemas.microsoft.com/office/drawing/2014/main" id="{9C61035C-78D4-4CF8-BF51-BBA618806BE5}"/>
              </a:ext>
            </a:extLst>
          </p:cNvPr>
          <p:cNvSpPr txBox="1"/>
          <p:nvPr/>
        </p:nvSpPr>
        <p:spPr>
          <a:xfrm>
            <a:off x="6824661" y="4106559"/>
            <a:ext cx="2289049"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AWS</a:t>
            </a:r>
          </a:p>
        </p:txBody>
      </p:sp>
      <p:grpSp>
        <p:nvGrpSpPr>
          <p:cNvPr id="59" name="Group 58">
            <a:extLst>
              <a:ext uri="{FF2B5EF4-FFF2-40B4-BE49-F238E27FC236}">
                <a16:creationId xmlns:a16="http://schemas.microsoft.com/office/drawing/2014/main" id="{82D1F2AB-6419-4609-A5AA-3B8E474E9FB4}"/>
              </a:ext>
            </a:extLst>
          </p:cNvPr>
          <p:cNvGrpSpPr/>
          <p:nvPr/>
        </p:nvGrpSpPr>
        <p:grpSpPr>
          <a:xfrm>
            <a:off x="3013296" y="2153318"/>
            <a:ext cx="1275682" cy="1275682"/>
            <a:chOff x="3063120" y="1755914"/>
            <a:chExt cx="1275682" cy="1275682"/>
          </a:xfrm>
        </p:grpSpPr>
        <p:sp>
          <p:nvSpPr>
            <p:cNvPr id="60" name="Teardrop 59">
              <a:extLst>
                <a:ext uri="{FF2B5EF4-FFF2-40B4-BE49-F238E27FC236}">
                  <a16:creationId xmlns:a16="http://schemas.microsoft.com/office/drawing/2014/main" id="{13491515-83EF-4E5F-8D9E-595F9F0F28BD}"/>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1067B67-36B5-4B7C-9D08-A57C8FAA06F9}"/>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9024A05-4674-4281-8666-4516E7BD6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63" name="Group 62">
            <a:extLst>
              <a:ext uri="{FF2B5EF4-FFF2-40B4-BE49-F238E27FC236}">
                <a16:creationId xmlns:a16="http://schemas.microsoft.com/office/drawing/2014/main" id="{2A2FBB7A-EF7F-4E8E-B724-D9D21355A540}"/>
              </a:ext>
            </a:extLst>
          </p:cNvPr>
          <p:cNvGrpSpPr/>
          <p:nvPr/>
        </p:nvGrpSpPr>
        <p:grpSpPr>
          <a:xfrm>
            <a:off x="5186293" y="2139902"/>
            <a:ext cx="1275682" cy="1275682"/>
            <a:chOff x="5242440" y="1755914"/>
            <a:chExt cx="1275682" cy="1275682"/>
          </a:xfrm>
        </p:grpSpPr>
        <p:sp>
          <p:nvSpPr>
            <p:cNvPr id="64" name="Teardrop 63">
              <a:extLst>
                <a:ext uri="{FF2B5EF4-FFF2-40B4-BE49-F238E27FC236}">
                  <a16:creationId xmlns:a16="http://schemas.microsoft.com/office/drawing/2014/main" id="{7EF0D8B9-3BFE-437E-8268-55F20A1E6113}"/>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C9692CB-17CB-415C-880B-DABDAEC37617}"/>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ACAD3FE3-C7D2-402A-A6D0-E0AA205E1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67" name="Group 66">
            <a:extLst>
              <a:ext uri="{FF2B5EF4-FFF2-40B4-BE49-F238E27FC236}">
                <a16:creationId xmlns:a16="http://schemas.microsoft.com/office/drawing/2014/main" id="{958F324D-031F-4E8E-9ABA-4F5C62950284}"/>
              </a:ext>
            </a:extLst>
          </p:cNvPr>
          <p:cNvGrpSpPr/>
          <p:nvPr/>
        </p:nvGrpSpPr>
        <p:grpSpPr>
          <a:xfrm>
            <a:off x="7303357" y="2153318"/>
            <a:ext cx="1275682" cy="1275682"/>
            <a:chOff x="7353181" y="1755914"/>
            <a:chExt cx="1275682" cy="1275682"/>
          </a:xfrm>
        </p:grpSpPr>
        <p:sp>
          <p:nvSpPr>
            <p:cNvPr id="68" name="Teardrop 67">
              <a:extLst>
                <a:ext uri="{FF2B5EF4-FFF2-40B4-BE49-F238E27FC236}">
                  <a16:creationId xmlns:a16="http://schemas.microsoft.com/office/drawing/2014/main" id="{5B478F5D-ABFF-4084-AF1C-1376ED8F9C9A}"/>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D17BA6D-383F-4122-8C59-6477ACE7DB58}"/>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9AE20935-A796-4B54-AB3D-65A0A137E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
        <p:nvSpPr>
          <p:cNvPr id="71" name="TextBox 70">
            <a:extLst>
              <a:ext uri="{FF2B5EF4-FFF2-40B4-BE49-F238E27FC236}">
                <a16:creationId xmlns:a16="http://schemas.microsoft.com/office/drawing/2014/main" id="{97C013DB-06C0-4F14-A63C-481A3B2D73B4}"/>
              </a:ext>
            </a:extLst>
          </p:cNvPr>
          <p:cNvSpPr txBox="1"/>
          <p:nvPr/>
        </p:nvSpPr>
        <p:spPr>
          <a:xfrm>
            <a:off x="2506612" y="5364732"/>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Total Services </a:t>
            </a:r>
          </a:p>
        </p:txBody>
      </p:sp>
      <p:sp>
        <p:nvSpPr>
          <p:cNvPr id="72" name="TextBox 71">
            <a:extLst>
              <a:ext uri="{FF2B5EF4-FFF2-40B4-BE49-F238E27FC236}">
                <a16:creationId xmlns:a16="http://schemas.microsoft.com/office/drawing/2014/main" id="{ECD56588-718E-4849-BB10-03FC523D5A80}"/>
              </a:ext>
            </a:extLst>
          </p:cNvPr>
          <p:cNvSpPr txBox="1"/>
          <p:nvPr/>
        </p:nvSpPr>
        <p:spPr>
          <a:xfrm>
            <a:off x="2726270" y="5636389"/>
            <a:ext cx="184973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Tw Cen MT" panose="020B0602020104020603" pitchFamily="34" charset="0"/>
              </a:rPr>
              <a:t>90 +</a:t>
            </a:r>
          </a:p>
        </p:txBody>
      </p:sp>
      <p:sp>
        <p:nvSpPr>
          <p:cNvPr id="73" name="TextBox 72">
            <a:extLst>
              <a:ext uri="{FF2B5EF4-FFF2-40B4-BE49-F238E27FC236}">
                <a16:creationId xmlns:a16="http://schemas.microsoft.com/office/drawing/2014/main" id="{A4DC8846-56DC-4186-B898-3FFE16BC0F01}"/>
              </a:ext>
            </a:extLst>
          </p:cNvPr>
          <p:cNvSpPr txBox="1"/>
          <p:nvPr/>
        </p:nvSpPr>
        <p:spPr>
          <a:xfrm>
            <a:off x="4694551" y="5407777"/>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Total Services </a:t>
            </a:r>
          </a:p>
        </p:txBody>
      </p:sp>
      <p:sp>
        <p:nvSpPr>
          <p:cNvPr id="74" name="TextBox 73">
            <a:extLst>
              <a:ext uri="{FF2B5EF4-FFF2-40B4-BE49-F238E27FC236}">
                <a16:creationId xmlns:a16="http://schemas.microsoft.com/office/drawing/2014/main" id="{06B705F0-C00B-461D-A20C-10DBEBDD4144}"/>
              </a:ext>
            </a:extLst>
          </p:cNvPr>
          <p:cNvSpPr txBox="1"/>
          <p:nvPr/>
        </p:nvSpPr>
        <p:spPr>
          <a:xfrm>
            <a:off x="4914209" y="5679434"/>
            <a:ext cx="184973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Tw Cen MT" panose="020B0602020104020603" pitchFamily="34" charset="0"/>
              </a:rPr>
              <a:t>200 +</a:t>
            </a:r>
          </a:p>
        </p:txBody>
      </p:sp>
      <p:sp>
        <p:nvSpPr>
          <p:cNvPr id="75" name="TextBox 74">
            <a:extLst>
              <a:ext uri="{FF2B5EF4-FFF2-40B4-BE49-F238E27FC236}">
                <a16:creationId xmlns:a16="http://schemas.microsoft.com/office/drawing/2014/main" id="{FAD96A34-004D-4A84-9205-ED440ED6B727}"/>
              </a:ext>
            </a:extLst>
          </p:cNvPr>
          <p:cNvSpPr txBox="1"/>
          <p:nvPr/>
        </p:nvSpPr>
        <p:spPr>
          <a:xfrm>
            <a:off x="6882717" y="5394361"/>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Total Services </a:t>
            </a:r>
          </a:p>
        </p:txBody>
      </p:sp>
      <p:sp>
        <p:nvSpPr>
          <p:cNvPr id="76" name="TextBox 75">
            <a:extLst>
              <a:ext uri="{FF2B5EF4-FFF2-40B4-BE49-F238E27FC236}">
                <a16:creationId xmlns:a16="http://schemas.microsoft.com/office/drawing/2014/main" id="{9C5AB5D8-08F6-4C74-95D4-EF27B4FF7DB4}"/>
              </a:ext>
            </a:extLst>
          </p:cNvPr>
          <p:cNvSpPr txBox="1"/>
          <p:nvPr/>
        </p:nvSpPr>
        <p:spPr>
          <a:xfrm>
            <a:off x="7102375" y="5666018"/>
            <a:ext cx="184973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Tw Cen MT" panose="020B0602020104020603" pitchFamily="34" charset="0"/>
              </a:rPr>
              <a:t>212 +</a:t>
            </a:r>
          </a:p>
        </p:txBody>
      </p:sp>
      <p:grpSp>
        <p:nvGrpSpPr>
          <p:cNvPr id="79" name="Group 78">
            <a:extLst>
              <a:ext uri="{FF2B5EF4-FFF2-40B4-BE49-F238E27FC236}">
                <a16:creationId xmlns:a16="http://schemas.microsoft.com/office/drawing/2014/main" id="{56EF98CB-CA35-4EAB-93D8-D4B6D499198A}"/>
              </a:ext>
            </a:extLst>
          </p:cNvPr>
          <p:cNvGrpSpPr/>
          <p:nvPr/>
        </p:nvGrpSpPr>
        <p:grpSpPr>
          <a:xfrm>
            <a:off x="3545021" y="3884822"/>
            <a:ext cx="211094" cy="211094"/>
            <a:chOff x="1677812" y="4248152"/>
            <a:chExt cx="211094" cy="211094"/>
          </a:xfrm>
        </p:grpSpPr>
        <p:sp>
          <p:nvSpPr>
            <p:cNvPr id="80" name="Oval 79">
              <a:extLst>
                <a:ext uri="{FF2B5EF4-FFF2-40B4-BE49-F238E27FC236}">
                  <a16:creationId xmlns:a16="http://schemas.microsoft.com/office/drawing/2014/main" id="{82AD3617-6720-4A67-B449-FD5FEC4E1777}"/>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CD0EF0-83B6-4F4C-8872-9AAEE3A8D995}"/>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32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50" fill="hold"/>
                                        <p:tgtEl>
                                          <p:spTgt spid="50"/>
                                        </p:tgtEl>
                                        <p:attrNameLst>
                                          <p:attrName>ppt_w</p:attrName>
                                        </p:attrNameLst>
                                      </p:cBhvr>
                                      <p:tavLst>
                                        <p:tav tm="0">
                                          <p:val>
                                            <p:fltVal val="0"/>
                                          </p:val>
                                        </p:tav>
                                        <p:tav tm="100000">
                                          <p:val>
                                            <p:strVal val="#ppt_w"/>
                                          </p:val>
                                        </p:tav>
                                      </p:tavLst>
                                    </p:anim>
                                    <p:anim calcmode="lin" valueType="num">
                                      <p:cBhvr>
                                        <p:cTn id="8" dur="250" fill="hold"/>
                                        <p:tgtEl>
                                          <p:spTgt spid="50"/>
                                        </p:tgtEl>
                                        <p:attrNameLst>
                                          <p:attrName>ppt_h</p:attrName>
                                        </p:attrNameLst>
                                      </p:cBhvr>
                                      <p:tavLst>
                                        <p:tav tm="0">
                                          <p:val>
                                            <p:fltVal val="0"/>
                                          </p:val>
                                        </p:tav>
                                        <p:tav tm="100000">
                                          <p:val>
                                            <p:strVal val="#ppt_h"/>
                                          </p:val>
                                        </p:tav>
                                      </p:tavLst>
                                    </p:anim>
                                    <p:animEffect transition="in" filter="fade">
                                      <p:cBhvr>
                                        <p:cTn id="9" dur="250"/>
                                        <p:tgtEl>
                                          <p:spTgt spid="50"/>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250" fill="hold"/>
                                        <p:tgtEl>
                                          <p:spTgt spid="59"/>
                                        </p:tgtEl>
                                        <p:attrNameLst>
                                          <p:attrName>ppt_w</p:attrName>
                                        </p:attrNameLst>
                                      </p:cBhvr>
                                      <p:tavLst>
                                        <p:tav tm="0">
                                          <p:val>
                                            <p:fltVal val="0"/>
                                          </p:val>
                                        </p:tav>
                                        <p:tav tm="100000">
                                          <p:val>
                                            <p:strVal val="#ppt_w"/>
                                          </p:val>
                                        </p:tav>
                                      </p:tavLst>
                                    </p:anim>
                                    <p:anim calcmode="lin" valueType="num">
                                      <p:cBhvr>
                                        <p:cTn id="14" dur="250" fill="hold"/>
                                        <p:tgtEl>
                                          <p:spTgt spid="59"/>
                                        </p:tgtEl>
                                        <p:attrNameLst>
                                          <p:attrName>ppt_h</p:attrName>
                                        </p:attrNameLst>
                                      </p:cBhvr>
                                      <p:tavLst>
                                        <p:tav tm="0">
                                          <p:val>
                                            <p:fltVal val="0"/>
                                          </p:val>
                                        </p:tav>
                                        <p:tav tm="100000">
                                          <p:val>
                                            <p:strVal val="#ppt_h"/>
                                          </p:val>
                                        </p:tav>
                                      </p:tavLst>
                                    </p:anim>
                                    <p:animEffect transition="in" filter="fade">
                                      <p:cBhvr>
                                        <p:cTn id="15" dur="250"/>
                                        <p:tgtEl>
                                          <p:spTgt spid="59"/>
                                        </p:tgtEl>
                                      </p:cBhvr>
                                    </p:animEffec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250"/>
                                        <p:tgtEl>
                                          <p:spTgt spid="47"/>
                                        </p:tgtEl>
                                      </p:cBhvr>
                                    </p:animEffect>
                                    <p:anim calcmode="lin" valueType="num">
                                      <p:cBhvr>
                                        <p:cTn id="20" dur="250" fill="hold"/>
                                        <p:tgtEl>
                                          <p:spTgt spid="47"/>
                                        </p:tgtEl>
                                        <p:attrNameLst>
                                          <p:attrName>ppt_x</p:attrName>
                                        </p:attrNameLst>
                                      </p:cBhvr>
                                      <p:tavLst>
                                        <p:tav tm="0">
                                          <p:val>
                                            <p:strVal val="#ppt_x"/>
                                          </p:val>
                                        </p:tav>
                                        <p:tav tm="100000">
                                          <p:val>
                                            <p:strVal val="#ppt_x"/>
                                          </p:val>
                                        </p:tav>
                                      </p:tavLst>
                                    </p:anim>
                                    <p:anim calcmode="lin" valueType="num">
                                      <p:cBhvr>
                                        <p:cTn id="21" dur="25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250" fill="hold"/>
                                        <p:tgtEl>
                                          <p:spTgt spid="41"/>
                                        </p:tgtEl>
                                        <p:attrNameLst>
                                          <p:attrName>ppt_w</p:attrName>
                                        </p:attrNameLst>
                                      </p:cBhvr>
                                      <p:tavLst>
                                        <p:tav tm="0">
                                          <p:val>
                                            <p:fltVal val="0"/>
                                          </p:val>
                                        </p:tav>
                                        <p:tav tm="100000">
                                          <p:val>
                                            <p:strVal val="#ppt_w"/>
                                          </p:val>
                                        </p:tav>
                                      </p:tavLst>
                                    </p:anim>
                                    <p:anim calcmode="lin" valueType="num">
                                      <p:cBhvr>
                                        <p:cTn id="26" dur="250" fill="hold"/>
                                        <p:tgtEl>
                                          <p:spTgt spid="41"/>
                                        </p:tgtEl>
                                        <p:attrNameLst>
                                          <p:attrName>ppt_h</p:attrName>
                                        </p:attrNameLst>
                                      </p:cBhvr>
                                      <p:tavLst>
                                        <p:tav tm="0">
                                          <p:val>
                                            <p:fltVal val="0"/>
                                          </p:val>
                                        </p:tav>
                                        <p:tav tm="100000">
                                          <p:val>
                                            <p:strVal val="#ppt_h"/>
                                          </p:val>
                                        </p:tav>
                                      </p:tavLst>
                                    </p:anim>
                                    <p:animEffect transition="in" filter="fade">
                                      <p:cBhvr>
                                        <p:cTn id="27" dur="250"/>
                                        <p:tgtEl>
                                          <p:spTgt spid="41"/>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250" fill="hold"/>
                                        <p:tgtEl>
                                          <p:spTgt spid="63"/>
                                        </p:tgtEl>
                                        <p:attrNameLst>
                                          <p:attrName>ppt_w</p:attrName>
                                        </p:attrNameLst>
                                      </p:cBhvr>
                                      <p:tavLst>
                                        <p:tav tm="0">
                                          <p:val>
                                            <p:fltVal val="0"/>
                                          </p:val>
                                        </p:tav>
                                        <p:tav tm="100000">
                                          <p:val>
                                            <p:strVal val="#ppt_w"/>
                                          </p:val>
                                        </p:tav>
                                      </p:tavLst>
                                    </p:anim>
                                    <p:anim calcmode="lin" valueType="num">
                                      <p:cBhvr>
                                        <p:cTn id="32" dur="250" fill="hold"/>
                                        <p:tgtEl>
                                          <p:spTgt spid="63"/>
                                        </p:tgtEl>
                                        <p:attrNameLst>
                                          <p:attrName>ppt_h</p:attrName>
                                        </p:attrNameLst>
                                      </p:cBhvr>
                                      <p:tavLst>
                                        <p:tav tm="0">
                                          <p:val>
                                            <p:fltVal val="0"/>
                                          </p:val>
                                        </p:tav>
                                        <p:tav tm="100000">
                                          <p:val>
                                            <p:strVal val="#ppt_h"/>
                                          </p:val>
                                        </p:tav>
                                      </p:tavLst>
                                    </p:anim>
                                    <p:animEffect transition="in" filter="fade">
                                      <p:cBhvr>
                                        <p:cTn id="33" dur="250"/>
                                        <p:tgtEl>
                                          <p:spTgt spid="63"/>
                                        </p:tgtEl>
                                      </p:cBhvr>
                                    </p:animEffect>
                                  </p:childTnLst>
                                </p:cTn>
                              </p:par>
                            </p:childTnLst>
                          </p:cTn>
                        </p:par>
                        <p:par>
                          <p:cTn id="34" fill="hold">
                            <p:stCondLst>
                              <p:cond delay="1250"/>
                            </p:stCondLst>
                            <p:childTnLst>
                              <p:par>
                                <p:cTn id="35" presetID="53" presetClass="entr" presetSubtype="16" fill="hold" grpId="0" nodeType="after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p:cTn id="37" dur="250" fill="hold"/>
                                        <p:tgtEl>
                                          <p:spTgt spid="54"/>
                                        </p:tgtEl>
                                        <p:attrNameLst>
                                          <p:attrName>ppt_w</p:attrName>
                                        </p:attrNameLst>
                                      </p:cBhvr>
                                      <p:tavLst>
                                        <p:tav tm="0">
                                          <p:val>
                                            <p:fltVal val="0"/>
                                          </p:val>
                                        </p:tav>
                                        <p:tav tm="100000">
                                          <p:val>
                                            <p:strVal val="#ppt_w"/>
                                          </p:val>
                                        </p:tav>
                                      </p:tavLst>
                                    </p:anim>
                                    <p:anim calcmode="lin" valueType="num">
                                      <p:cBhvr>
                                        <p:cTn id="38" dur="250" fill="hold"/>
                                        <p:tgtEl>
                                          <p:spTgt spid="54"/>
                                        </p:tgtEl>
                                        <p:attrNameLst>
                                          <p:attrName>ppt_h</p:attrName>
                                        </p:attrNameLst>
                                      </p:cBhvr>
                                      <p:tavLst>
                                        <p:tav tm="0">
                                          <p:val>
                                            <p:fltVal val="0"/>
                                          </p:val>
                                        </p:tav>
                                        <p:tav tm="100000">
                                          <p:val>
                                            <p:strVal val="#ppt_h"/>
                                          </p:val>
                                        </p:tav>
                                      </p:tavLst>
                                    </p:anim>
                                    <p:animEffect transition="in" filter="fade">
                                      <p:cBhvr>
                                        <p:cTn id="39" dur="250"/>
                                        <p:tgtEl>
                                          <p:spTgt spid="54"/>
                                        </p:tgtEl>
                                      </p:cBhvr>
                                    </p:animEffect>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250"/>
                                        <p:tgtEl>
                                          <p:spTgt spid="51"/>
                                        </p:tgtEl>
                                      </p:cBhvr>
                                    </p:animEffect>
                                    <p:anim calcmode="lin" valueType="num">
                                      <p:cBhvr>
                                        <p:cTn id="44" dur="250" fill="hold"/>
                                        <p:tgtEl>
                                          <p:spTgt spid="51"/>
                                        </p:tgtEl>
                                        <p:attrNameLst>
                                          <p:attrName>ppt_x</p:attrName>
                                        </p:attrNameLst>
                                      </p:cBhvr>
                                      <p:tavLst>
                                        <p:tav tm="0">
                                          <p:val>
                                            <p:strVal val="#ppt_x"/>
                                          </p:val>
                                        </p:tav>
                                        <p:tav tm="100000">
                                          <p:val>
                                            <p:strVal val="#ppt_x"/>
                                          </p:val>
                                        </p:tav>
                                      </p:tavLst>
                                    </p:anim>
                                    <p:anim calcmode="lin" valueType="num">
                                      <p:cBhvr>
                                        <p:cTn id="45" dur="250" fill="hold"/>
                                        <p:tgtEl>
                                          <p:spTgt spid="51"/>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250" fill="hold"/>
                                        <p:tgtEl>
                                          <p:spTgt spid="44"/>
                                        </p:tgtEl>
                                        <p:attrNameLst>
                                          <p:attrName>ppt_w</p:attrName>
                                        </p:attrNameLst>
                                      </p:cBhvr>
                                      <p:tavLst>
                                        <p:tav tm="0">
                                          <p:val>
                                            <p:fltVal val="0"/>
                                          </p:val>
                                        </p:tav>
                                        <p:tav tm="100000">
                                          <p:val>
                                            <p:strVal val="#ppt_w"/>
                                          </p:val>
                                        </p:tav>
                                      </p:tavLst>
                                    </p:anim>
                                    <p:anim calcmode="lin" valueType="num">
                                      <p:cBhvr>
                                        <p:cTn id="50" dur="250" fill="hold"/>
                                        <p:tgtEl>
                                          <p:spTgt spid="44"/>
                                        </p:tgtEl>
                                        <p:attrNameLst>
                                          <p:attrName>ppt_h</p:attrName>
                                        </p:attrNameLst>
                                      </p:cBhvr>
                                      <p:tavLst>
                                        <p:tav tm="0">
                                          <p:val>
                                            <p:fltVal val="0"/>
                                          </p:val>
                                        </p:tav>
                                        <p:tav tm="100000">
                                          <p:val>
                                            <p:strVal val="#ppt_h"/>
                                          </p:val>
                                        </p:tav>
                                      </p:tavLst>
                                    </p:anim>
                                    <p:animEffect transition="in" filter="fade">
                                      <p:cBhvr>
                                        <p:cTn id="51" dur="250"/>
                                        <p:tgtEl>
                                          <p:spTgt spid="44"/>
                                        </p:tgtEl>
                                      </p:cBhvr>
                                    </p:animEffect>
                                  </p:childTnLst>
                                </p:cTn>
                              </p:par>
                            </p:childTnLst>
                          </p:cTn>
                        </p:par>
                        <p:par>
                          <p:cTn id="52" fill="hold">
                            <p:stCondLst>
                              <p:cond delay="2000"/>
                            </p:stCondLst>
                            <p:childTnLst>
                              <p:par>
                                <p:cTn id="53" presetID="53" presetClass="entr" presetSubtype="16"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250" fill="hold"/>
                                        <p:tgtEl>
                                          <p:spTgt spid="58"/>
                                        </p:tgtEl>
                                        <p:attrNameLst>
                                          <p:attrName>ppt_w</p:attrName>
                                        </p:attrNameLst>
                                      </p:cBhvr>
                                      <p:tavLst>
                                        <p:tav tm="0">
                                          <p:val>
                                            <p:fltVal val="0"/>
                                          </p:val>
                                        </p:tav>
                                        <p:tav tm="100000">
                                          <p:val>
                                            <p:strVal val="#ppt_w"/>
                                          </p:val>
                                        </p:tav>
                                      </p:tavLst>
                                    </p:anim>
                                    <p:anim calcmode="lin" valueType="num">
                                      <p:cBhvr>
                                        <p:cTn id="56" dur="250" fill="hold"/>
                                        <p:tgtEl>
                                          <p:spTgt spid="58"/>
                                        </p:tgtEl>
                                        <p:attrNameLst>
                                          <p:attrName>ppt_h</p:attrName>
                                        </p:attrNameLst>
                                      </p:cBhvr>
                                      <p:tavLst>
                                        <p:tav tm="0">
                                          <p:val>
                                            <p:fltVal val="0"/>
                                          </p:val>
                                        </p:tav>
                                        <p:tav tm="100000">
                                          <p:val>
                                            <p:strVal val="#ppt_h"/>
                                          </p:val>
                                        </p:tav>
                                      </p:tavLst>
                                    </p:anim>
                                    <p:animEffect transition="in" filter="fade">
                                      <p:cBhvr>
                                        <p:cTn id="57" dur="250"/>
                                        <p:tgtEl>
                                          <p:spTgt spid="58"/>
                                        </p:tgtEl>
                                      </p:cBhvr>
                                    </p:animEffect>
                                  </p:childTnLst>
                                </p:cTn>
                              </p:par>
                            </p:childTnLst>
                          </p:cTn>
                        </p:par>
                        <p:par>
                          <p:cTn id="58" fill="hold">
                            <p:stCondLst>
                              <p:cond delay="2250"/>
                            </p:stCondLst>
                            <p:childTnLst>
                              <p:par>
                                <p:cTn id="59" presetID="42" presetClass="entr" presetSubtype="0"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250"/>
                                        <p:tgtEl>
                                          <p:spTgt spid="55"/>
                                        </p:tgtEl>
                                      </p:cBhvr>
                                    </p:animEffect>
                                    <p:anim calcmode="lin" valueType="num">
                                      <p:cBhvr>
                                        <p:cTn id="62" dur="250" fill="hold"/>
                                        <p:tgtEl>
                                          <p:spTgt spid="55"/>
                                        </p:tgtEl>
                                        <p:attrNameLst>
                                          <p:attrName>ppt_x</p:attrName>
                                        </p:attrNameLst>
                                      </p:cBhvr>
                                      <p:tavLst>
                                        <p:tav tm="0">
                                          <p:val>
                                            <p:strVal val="#ppt_x"/>
                                          </p:val>
                                        </p:tav>
                                        <p:tav tm="100000">
                                          <p:val>
                                            <p:strVal val="#ppt_x"/>
                                          </p:val>
                                        </p:tav>
                                      </p:tavLst>
                                    </p:anim>
                                    <p:anim calcmode="lin" valueType="num">
                                      <p:cBhvr>
                                        <p:cTn id="63" dur="250" fill="hold"/>
                                        <p:tgtEl>
                                          <p:spTgt spid="55"/>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p:cTn id="67" dur="250" fill="hold"/>
                                        <p:tgtEl>
                                          <p:spTgt spid="67"/>
                                        </p:tgtEl>
                                        <p:attrNameLst>
                                          <p:attrName>ppt_w</p:attrName>
                                        </p:attrNameLst>
                                      </p:cBhvr>
                                      <p:tavLst>
                                        <p:tav tm="0">
                                          <p:val>
                                            <p:fltVal val="0"/>
                                          </p:val>
                                        </p:tav>
                                        <p:tav tm="100000">
                                          <p:val>
                                            <p:strVal val="#ppt_w"/>
                                          </p:val>
                                        </p:tav>
                                      </p:tavLst>
                                    </p:anim>
                                    <p:anim calcmode="lin" valueType="num">
                                      <p:cBhvr>
                                        <p:cTn id="68" dur="250" fill="hold"/>
                                        <p:tgtEl>
                                          <p:spTgt spid="67"/>
                                        </p:tgtEl>
                                        <p:attrNameLst>
                                          <p:attrName>ppt_h</p:attrName>
                                        </p:attrNameLst>
                                      </p:cBhvr>
                                      <p:tavLst>
                                        <p:tav tm="0">
                                          <p:val>
                                            <p:fltVal val="0"/>
                                          </p:val>
                                        </p:tav>
                                        <p:tav tm="100000">
                                          <p:val>
                                            <p:strVal val="#ppt_h"/>
                                          </p:val>
                                        </p:tav>
                                      </p:tavLst>
                                    </p:anim>
                                    <p:animEffect transition="in" filter="fade">
                                      <p:cBhvr>
                                        <p:cTn id="69" dur="250"/>
                                        <p:tgtEl>
                                          <p:spTgt spid="6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73"/>
                                        </p:tgtEl>
                                        <p:attrNameLst>
                                          <p:attrName>style.visibility</p:attrName>
                                        </p:attrNameLst>
                                      </p:cBhvr>
                                      <p:to>
                                        <p:strVal val="visible"/>
                                      </p:to>
                                    </p:set>
                                    <p:anim calcmode="lin" valueType="num">
                                      <p:cBhvr>
                                        <p:cTn id="82" dur="500" fill="hold"/>
                                        <p:tgtEl>
                                          <p:spTgt spid="73"/>
                                        </p:tgtEl>
                                        <p:attrNameLst>
                                          <p:attrName>ppt_w</p:attrName>
                                        </p:attrNameLst>
                                      </p:cBhvr>
                                      <p:tavLst>
                                        <p:tav tm="0">
                                          <p:val>
                                            <p:fltVal val="0"/>
                                          </p:val>
                                        </p:tav>
                                        <p:tav tm="100000">
                                          <p:val>
                                            <p:strVal val="#ppt_w"/>
                                          </p:val>
                                        </p:tav>
                                      </p:tavLst>
                                    </p:anim>
                                    <p:anim calcmode="lin" valueType="num">
                                      <p:cBhvr>
                                        <p:cTn id="83" dur="500" fill="hold"/>
                                        <p:tgtEl>
                                          <p:spTgt spid="73"/>
                                        </p:tgtEl>
                                        <p:attrNameLst>
                                          <p:attrName>ppt_h</p:attrName>
                                        </p:attrNameLst>
                                      </p:cBhvr>
                                      <p:tavLst>
                                        <p:tav tm="0">
                                          <p:val>
                                            <p:fltVal val="0"/>
                                          </p:val>
                                        </p:tav>
                                        <p:tav tm="100000">
                                          <p:val>
                                            <p:strVal val="#ppt_h"/>
                                          </p:val>
                                        </p:tav>
                                      </p:tavLst>
                                    </p:anim>
                                    <p:animEffect transition="in" filter="fade">
                                      <p:cBhvr>
                                        <p:cTn id="84" dur="500"/>
                                        <p:tgtEl>
                                          <p:spTgt spid="73"/>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anim calcmode="lin" valueType="num">
                                      <p:cBhvr>
                                        <p:cTn id="87" dur="500" fill="hold"/>
                                        <p:tgtEl>
                                          <p:spTgt spid="74"/>
                                        </p:tgtEl>
                                        <p:attrNameLst>
                                          <p:attrName>ppt_w</p:attrName>
                                        </p:attrNameLst>
                                      </p:cBhvr>
                                      <p:tavLst>
                                        <p:tav tm="0">
                                          <p:val>
                                            <p:fltVal val="0"/>
                                          </p:val>
                                        </p:tav>
                                        <p:tav tm="100000">
                                          <p:val>
                                            <p:strVal val="#ppt_w"/>
                                          </p:val>
                                        </p:tav>
                                      </p:tavLst>
                                    </p:anim>
                                    <p:anim calcmode="lin" valueType="num">
                                      <p:cBhvr>
                                        <p:cTn id="88" dur="500" fill="hold"/>
                                        <p:tgtEl>
                                          <p:spTgt spid="74"/>
                                        </p:tgtEl>
                                        <p:attrNameLst>
                                          <p:attrName>ppt_h</p:attrName>
                                        </p:attrNameLst>
                                      </p:cBhvr>
                                      <p:tavLst>
                                        <p:tav tm="0">
                                          <p:val>
                                            <p:fltVal val="0"/>
                                          </p:val>
                                        </p:tav>
                                        <p:tav tm="100000">
                                          <p:val>
                                            <p:strVal val="#ppt_h"/>
                                          </p:val>
                                        </p:tav>
                                      </p:tavLst>
                                    </p:anim>
                                    <p:animEffect transition="in" filter="fade">
                                      <p:cBhvr>
                                        <p:cTn id="89" dur="500"/>
                                        <p:tgtEl>
                                          <p:spTgt spid="7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 calcmode="lin" valueType="num">
                                      <p:cBhvr>
                                        <p:cTn id="92" dur="500" fill="hold"/>
                                        <p:tgtEl>
                                          <p:spTgt spid="75"/>
                                        </p:tgtEl>
                                        <p:attrNameLst>
                                          <p:attrName>ppt_w</p:attrName>
                                        </p:attrNameLst>
                                      </p:cBhvr>
                                      <p:tavLst>
                                        <p:tav tm="0">
                                          <p:val>
                                            <p:fltVal val="0"/>
                                          </p:val>
                                        </p:tav>
                                        <p:tav tm="100000">
                                          <p:val>
                                            <p:strVal val="#ppt_w"/>
                                          </p:val>
                                        </p:tav>
                                      </p:tavLst>
                                    </p:anim>
                                    <p:anim calcmode="lin" valueType="num">
                                      <p:cBhvr>
                                        <p:cTn id="93" dur="500" fill="hold"/>
                                        <p:tgtEl>
                                          <p:spTgt spid="75"/>
                                        </p:tgtEl>
                                        <p:attrNameLst>
                                          <p:attrName>ppt_h</p:attrName>
                                        </p:attrNameLst>
                                      </p:cBhvr>
                                      <p:tavLst>
                                        <p:tav tm="0">
                                          <p:val>
                                            <p:fltVal val="0"/>
                                          </p:val>
                                        </p:tav>
                                        <p:tav tm="100000">
                                          <p:val>
                                            <p:strVal val="#ppt_h"/>
                                          </p:val>
                                        </p:tav>
                                      </p:tavLst>
                                    </p:anim>
                                    <p:animEffect transition="in" filter="fade">
                                      <p:cBhvr>
                                        <p:cTn id="94" dur="500"/>
                                        <p:tgtEl>
                                          <p:spTgt spid="7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 calcmode="lin" valueType="num">
                                      <p:cBhvr>
                                        <p:cTn id="97" dur="500" fill="hold"/>
                                        <p:tgtEl>
                                          <p:spTgt spid="76"/>
                                        </p:tgtEl>
                                        <p:attrNameLst>
                                          <p:attrName>ppt_w</p:attrName>
                                        </p:attrNameLst>
                                      </p:cBhvr>
                                      <p:tavLst>
                                        <p:tav tm="0">
                                          <p:val>
                                            <p:fltVal val="0"/>
                                          </p:val>
                                        </p:tav>
                                        <p:tav tm="100000">
                                          <p:val>
                                            <p:strVal val="#ppt_w"/>
                                          </p:val>
                                        </p:tav>
                                      </p:tavLst>
                                    </p:anim>
                                    <p:anim calcmode="lin" valueType="num">
                                      <p:cBhvr>
                                        <p:cTn id="98" dur="500" fill="hold"/>
                                        <p:tgtEl>
                                          <p:spTgt spid="76"/>
                                        </p:tgtEl>
                                        <p:attrNameLst>
                                          <p:attrName>ppt_h</p:attrName>
                                        </p:attrNameLst>
                                      </p:cBhvr>
                                      <p:tavLst>
                                        <p:tav tm="0">
                                          <p:val>
                                            <p:fltVal val="0"/>
                                          </p:val>
                                        </p:tav>
                                        <p:tav tm="100000">
                                          <p:val>
                                            <p:strVal val="#ppt_h"/>
                                          </p:val>
                                        </p:tav>
                                      </p:tavLst>
                                    </p:anim>
                                    <p:animEffect transition="in" filter="fade">
                                      <p:cBhvr>
                                        <p:cTn id="99" dur="500"/>
                                        <p:tgtEl>
                                          <p:spTgt spid="76"/>
                                        </p:tgtEl>
                                      </p:cBhvr>
                                    </p:animEffect>
                                  </p:childTnLst>
                                </p:cTn>
                              </p:par>
                            </p:childTnLst>
                          </p:cTn>
                        </p:par>
                        <p:par>
                          <p:cTn id="100" fill="hold">
                            <p:stCondLst>
                              <p:cond delay="3000"/>
                            </p:stCondLst>
                            <p:childTnLst>
                              <p:par>
                                <p:cTn id="101" presetID="53" presetClass="entr" presetSubtype="16" fill="hold" nodeType="after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p:cTn id="103" dur="250" fill="hold"/>
                                        <p:tgtEl>
                                          <p:spTgt spid="79"/>
                                        </p:tgtEl>
                                        <p:attrNameLst>
                                          <p:attrName>ppt_w</p:attrName>
                                        </p:attrNameLst>
                                      </p:cBhvr>
                                      <p:tavLst>
                                        <p:tav tm="0">
                                          <p:val>
                                            <p:fltVal val="0"/>
                                          </p:val>
                                        </p:tav>
                                        <p:tav tm="100000">
                                          <p:val>
                                            <p:strVal val="#ppt_w"/>
                                          </p:val>
                                        </p:tav>
                                      </p:tavLst>
                                    </p:anim>
                                    <p:anim calcmode="lin" valueType="num">
                                      <p:cBhvr>
                                        <p:cTn id="104" dur="250" fill="hold"/>
                                        <p:tgtEl>
                                          <p:spTgt spid="79"/>
                                        </p:tgtEl>
                                        <p:attrNameLst>
                                          <p:attrName>ppt_h</p:attrName>
                                        </p:attrNameLst>
                                      </p:cBhvr>
                                      <p:tavLst>
                                        <p:tav tm="0">
                                          <p:val>
                                            <p:fltVal val="0"/>
                                          </p:val>
                                        </p:tav>
                                        <p:tav tm="100000">
                                          <p:val>
                                            <p:strVal val="#ppt_h"/>
                                          </p:val>
                                        </p:tav>
                                      </p:tavLst>
                                    </p:anim>
                                    <p:animEffect transition="in" filter="fade">
                                      <p:cBhvr>
                                        <p:cTn id="105"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P spid="58" grpId="0"/>
      <p:bldP spid="71" grpId="0"/>
      <p:bldP spid="72" grpId="0"/>
      <p:bldP spid="73" grpId="0"/>
      <p:bldP spid="74"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b="1" dirty="0"/>
              <a:t>Cloud Delivery Models </a:t>
            </a:r>
            <a:endParaRPr lang="en-US" dirty="0"/>
          </a:p>
        </p:txBody>
      </p:sp>
      <p:pic>
        <p:nvPicPr>
          <p:cNvPr id="7" name="Picture 6">
            <a:extLst>
              <a:ext uri="{FF2B5EF4-FFF2-40B4-BE49-F238E27FC236}">
                <a16:creationId xmlns:a16="http://schemas.microsoft.com/office/drawing/2014/main" id="{76677D64-F93C-4ACC-A830-F5ADA85D79BD}"/>
              </a:ext>
            </a:extLst>
          </p:cNvPr>
          <p:cNvPicPr>
            <a:picLocks noChangeAspect="1"/>
          </p:cNvPicPr>
          <p:nvPr/>
        </p:nvPicPr>
        <p:blipFill>
          <a:blip r:embed="rId2"/>
          <a:stretch>
            <a:fillRect/>
          </a:stretch>
        </p:blipFill>
        <p:spPr>
          <a:xfrm>
            <a:off x="10207868" y="0"/>
            <a:ext cx="1984131" cy="901878"/>
          </a:xfrm>
          <a:prstGeom prst="rect">
            <a:avLst/>
          </a:prstGeom>
        </p:spPr>
      </p:pic>
      <p:pic>
        <p:nvPicPr>
          <p:cNvPr id="8" name="Picture 2" descr="IaaS vs PaaS vs CaaS – This is a good summary of the terms and ...">
            <a:extLst>
              <a:ext uri="{FF2B5EF4-FFF2-40B4-BE49-F238E27FC236}">
                <a16:creationId xmlns:a16="http://schemas.microsoft.com/office/drawing/2014/main" id="{E68A02C1-E722-49D4-82CA-DCFCF872B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18"/>
          <a:stretch/>
        </p:blipFill>
        <p:spPr bwMode="auto">
          <a:xfrm>
            <a:off x="1706609" y="1928165"/>
            <a:ext cx="8501259" cy="446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8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27EA-4F8B-4BD0-921E-385A2E80C80E}"/>
              </a:ext>
            </a:extLst>
          </p:cNvPr>
          <p:cNvSpPr>
            <a:spLocks noGrp="1"/>
          </p:cNvSpPr>
          <p:nvPr>
            <p:ph type="title"/>
          </p:nvPr>
        </p:nvSpPr>
        <p:spPr/>
        <p:txBody>
          <a:bodyPr/>
          <a:lstStyle/>
          <a:p>
            <a:r>
              <a:rPr lang="en-US" b="1" dirty="0"/>
              <a:t>Cloud Computing Deployment Models</a:t>
            </a:r>
            <a:endParaRPr lang="en-US" dirty="0"/>
          </a:p>
        </p:txBody>
      </p:sp>
      <p:sp>
        <p:nvSpPr>
          <p:cNvPr id="4" name="Content Placeholder 2">
            <a:extLst>
              <a:ext uri="{FF2B5EF4-FFF2-40B4-BE49-F238E27FC236}">
                <a16:creationId xmlns:a16="http://schemas.microsoft.com/office/drawing/2014/main" id="{7DC0EC12-502E-43AE-80DB-19FFFBD8E550}"/>
              </a:ext>
            </a:extLst>
          </p:cNvPr>
          <p:cNvSpPr>
            <a:spLocks noGrp="1"/>
          </p:cNvSpPr>
          <p:nvPr>
            <p:ph idx="1"/>
          </p:nvPr>
        </p:nvSpPr>
        <p:spPr>
          <a:xfrm>
            <a:off x="1097280" y="2108201"/>
            <a:ext cx="10058400" cy="4204676"/>
          </a:xfrm>
        </p:spPr>
        <p:txBody>
          <a:bodyPr>
            <a:normAutofit fontScale="85000" lnSpcReduction="20000"/>
          </a:bodyPr>
          <a:lstStyle/>
          <a:p>
            <a:pPr lvl="1" algn="just">
              <a:lnSpc>
                <a:spcPct val="160000"/>
              </a:lnSpc>
              <a:buClr>
                <a:srgbClr val="FF0000"/>
              </a:buClr>
              <a:buFont typeface="Wingdings" panose="05000000000000000000" pitchFamily="2" charset="2"/>
              <a:buChar char="§"/>
            </a:pPr>
            <a:r>
              <a:rPr lang="en-US" sz="2200" b="1" dirty="0">
                <a:latin typeface="+mj-lt"/>
              </a:rPr>
              <a:t>Public cloud - </a:t>
            </a:r>
            <a:r>
              <a:rPr lang="en-US" sz="2200" dirty="0">
                <a:latin typeface="+mj-lt"/>
              </a:rPr>
              <a:t>As the name suggests, this type of cloud deployment model supports all users who want to make use of a computing resource, such as hardware (OS, CPU, memory, storage) or software (application server, database) on a subscription basis. Most common uses of public clouds are for application development and testing, non-mission-critical tasks such as file-sharing, and e-mail service.</a:t>
            </a:r>
          </a:p>
          <a:p>
            <a:pPr lvl="1" algn="just">
              <a:lnSpc>
                <a:spcPct val="160000"/>
              </a:lnSpc>
              <a:buClr>
                <a:srgbClr val="FF0000"/>
              </a:buClr>
              <a:buFont typeface="Wingdings" panose="05000000000000000000" pitchFamily="2" charset="2"/>
              <a:buChar char="§"/>
            </a:pPr>
            <a:r>
              <a:rPr lang="en-US" sz="2200" b="1" dirty="0">
                <a:latin typeface="+mj-lt"/>
              </a:rPr>
              <a:t>Private cloud - </a:t>
            </a:r>
            <a:r>
              <a:rPr lang="en-US" sz="2200" dirty="0">
                <a:latin typeface="+mj-lt"/>
              </a:rPr>
              <a:t>True to its name, a private cloud is typically infrastructure used by a single organization. Such infrastructure may be managed by the organization itself to support various user groups, or it could be managed by a service provider that takes care of it either on-site or off-site. Private clouds are more expensive than public clouds due to the capital expenditure involved in acquiring and maintaining them. However, private clouds are better able to address the security and privacy concerns of organizations today.</a:t>
            </a:r>
          </a:p>
        </p:txBody>
      </p:sp>
      <p:pic>
        <p:nvPicPr>
          <p:cNvPr id="5" name="Picture 4">
            <a:extLst>
              <a:ext uri="{FF2B5EF4-FFF2-40B4-BE49-F238E27FC236}">
                <a16:creationId xmlns:a16="http://schemas.microsoft.com/office/drawing/2014/main" id="{C9A804C8-DDDD-4324-81B9-50B4B13DABAF}"/>
              </a:ext>
            </a:extLst>
          </p:cNvPr>
          <p:cNvPicPr>
            <a:picLocks noChangeAspect="1"/>
          </p:cNvPicPr>
          <p:nvPr/>
        </p:nvPicPr>
        <p:blipFill>
          <a:blip r:embed="rId2"/>
          <a:stretch>
            <a:fillRect/>
          </a:stretch>
        </p:blipFill>
        <p:spPr>
          <a:xfrm>
            <a:off x="10207868" y="0"/>
            <a:ext cx="1984131" cy="901878"/>
          </a:xfrm>
          <a:prstGeom prst="rect">
            <a:avLst/>
          </a:prstGeom>
        </p:spPr>
      </p:pic>
    </p:spTree>
    <p:extLst>
      <p:ext uri="{BB962C8B-B14F-4D97-AF65-F5344CB8AC3E}">
        <p14:creationId xmlns:p14="http://schemas.microsoft.com/office/powerpoint/2010/main" val="17630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p:cTn id="1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0.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6.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7.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8.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9.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{B30EA192-83A9-490A-AFEA-1C66CD3026F9}tf11437505</Template>
  <TotalTime>0</TotalTime>
  <Words>2247</Words>
  <Application>Microsoft Office PowerPoint</Application>
  <PresentationFormat>Widescreen</PresentationFormat>
  <Paragraphs>186</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Agency FB</vt:lpstr>
      <vt:lpstr>Calibri</vt:lpstr>
      <vt:lpstr>Courier New</vt:lpstr>
      <vt:lpstr>Georgia Pro Cond Light</vt:lpstr>
      <vt:lpstr>Speak Pro</vt:lpstr>
      <vt:lpstr>Tw Cen MT</vt:lpstr>
      <vt:lpstr>Wingdings</vt:lpstr>
      <vt:lpstr>RetrospectVTI</vt:lpstr>
      <vt:lpstr>Azure Live Session </vt:lpstr>
      <vt:lpstr>Agenda</vt:lpstr>
      <vt:lpstr>Azure Introduction</vt:lpstr>
      <vt:lpstr>Introduction to Azure</vt:lpstr>
      <vt:lpstr>Introduction to Azure</vt:lpstr>
      <vt:lpstr>Cloud Service Providers</vt:lpstr>
      <vt:lpstr>Market Share</vt:lpstr>
      <vt:lpstr>Cloud Delivery Models </vt:lpstr>
      <vt:lpstr>Cloud Computing Deployment Models</vt:lpstr>
      <vt:lpstr>Cloud Computing Deployment Models</vt:lpstr>
      <vt:lpstr>PowerPoint Presentation</vt:lpstr>
      <vt:lpstr>Azure Subscription Limitations</vt:lpstr>
      <vt:lpstr>Azure Services and Free Services</vt:lpstr>
      <vt:lpstr>Azure Pricing Calculator</vt:lpstr>
      <vt:lpstr>Azure Subscription Types</vt:lpstr>
      <vt:lpstr>Azure Subscription Types</vt:lpstr>
      <vt:lpstr>Azure Subscription Types</vt:lpstr>
      <vt:lpstr>EA Portal</vt:lpstr>
      <vt:lpstr>Azure Enterprise Rules</vt:lpstr>
      <vt:lpstr>Azure Department/Account/Subscription Methodology</vt:lpstr>
      <vt:lpstr>Manage Azure Subscription Panel</vt:lpstr>
      <vt:lpstr>New User Creation in Azure portal</vt:lpstr>
      <vt:lpstr>Azure AD SSO Login Setup</vt:lpstr>
      <vt:lpstr>Key Vault and Benefits</vt:lpstr>
      <vt:lpstr>Key Vault and Benefits</vt:lpstr>
      <vt:lpstr>Azure Storage and Types</vt:lpstr>
      <vt:lpstr>About Storage</vt:lpstr>
      <vt:lpstr>Types of Azure Storage </vt:lpstr>
      <vt:lpstr>Types of Azure Storage </vt:lpstr>
      <vt:lpstr>Types of Azure Storage </vt:lpstr>
      <vt:lpstr>Types of Azure Storage </vt:lpstr>
      <vt:lpstr>SQL Database Creation and Migration Assistant tool</vt:lpstr>
      <vt:lpstr>Azure Redis Cache</vt:lpstr>
      <vt:lpstr>Azure Redis Cache </vt:lpstr>
      <vt:lpstr>Azure Redis Cache </vt:lpstr>
      <vt:lpstr>Benefits of using Azure Redis Cache</vt:lpstr>
      <vt:lpstr>Azure SendGrid</vt:lpstr>
      <vt:lpstr>Azure SendGrid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2020-05-01T02:36:14Z</dcterms:created>
  <dcterms:modified xsi:type="dcterms:W3CDTF">2020-05-01T05:22:51Z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